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1" r:id="rId2"/>
    <p:sldId id="324" r:id="rId3"/>
    <p:sldId id="322" r:id="rId4"/>
    <p:sldId id="265" r:id="rId5"/>
    <p:sldId id="268" r:id="rId6"/>
    <p:sldId id="318" r:id="rId7"/>
    <p:sldId id="271" r:id="rId8"/>
    <p:sldId id="279" r:id="rId9"/>
    <p:sldId id="319" r:id="rId10"/>
    <p:sldId id="273" r:id="rId11"/>
    <p:sldId id="314" r:id="rId12"/>
    <p:sldId id="280" r:id="rId13"/>
    <p:sldId id="287" r:id="rId14"/>
    <p:sldId id="288" r:id="rId15"/>
    <p:sldId id="281" r:id="rId16"/>
    <p:sldId id="294" r:id="rId17"/>
    <p:sldId id="316" r:id="rId18"/>
    <p:sldId id="315" r:id="rId19"/>
    <p:sldId id="292" r:id="rId20"/>
    <p:sldId id="325" r:id="rId21"/>
    <p:sldId id="327" r:id="rId22"/>
    <p:sldId id="262" r:id="rId23"/>
    <p:sldId id="304" r:id="rId24"/>
    <p:sldId id="306" r:id="rId25"/>
    <p:sldId id="307" r:id="rId26"/>
    <p:sldId id="312" r:id="rId27"/>
    <p:sldId id="329" r:id="rId28"/>
    <p:sldId id="309"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684" autoAdjust="0"/>
  </p:normalViewPr>
  <p:slideViewPr>
    <p:cSldViewPr>
      <p:cViewPr varScale="1">
        <p:scale>
          <a:sx n="94" d="100"/>
          <a:sy n="94" d="100"/>
        </p:scale>
        <p:origin x="78"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3C952-AA29-4B77-9A9C-EC67FFF41AA8}" type="datetimeFigureOut">
              <a:rPr lang="en-US" smtClean="0"/>
              <a:pPr/>
              <a:t>5/30/2017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102B4-E1AE-4753-BA5A-41F3ECFE7991}" type="slidenum">
              <a:rPr lang="en-US" smtClean="0"/>
              <a:pPr/>
              <a:t>‹#›</a:t>
            </a:fld>
            <a:endParaRPr lang="en-US"/>
          </a:p>
        </p:txBody>
      </p:sp>
    </p:spTree>
    <p:extLst>
      <p:ext uri="{BB962C8B-B14F-4D97-AF65-F5344CB8AC3E}">
        <p14:creationId xmlns:p14="http://schemas.microsoft.com/office/powerpoint/2010/main" val="413410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1</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11</a:t>
            </a:fld>
            <a:endParaRPr lang="en-US"/>
          </a:p>
        </p:txBody>
      </p:sp>
    </p:spTree>
    <p:extLst>
      <p:ext uri="{BB962C8B-B14F-4D97-AF65-F5344CB8AC3E}">
        <p14:creationId xmlns:p14="http://schemas.microsoft.com/office/powerpoint/2010/main" val="218987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20</a:t>
            </a:fld>
            <a:endParaRPr lang="en-US"/>
          </a:p>
        </p:txBody>
      </p:sp>
    </p:spTree>
    <p:extLst>
      <p:ext uri="{BB962C8B-B14F-4D97-AF65-F5344CB8AC3E}">
        <p14:creationId xmlns:p14="http://schemas.microsoft.com/office/powerpoint/2010/main" val="235227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21</a:t>
            </a:fld>
            <a:endParaRPr lang="en-US"/>
          </a:p>
        </p:txBody>
      </p:sp>
    </p:spTree>
    <p:extLst>
      <p:ext uri="{BB962C8B-B14F-4D97-AF65-F5344CB8AC3E}">
        <p14:creationId xmlns:p14="http://schemas.microsoft.com/office/powerpoint/2010/main" val="235227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22</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23</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24</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25</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26</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27</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28</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2</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3</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4</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5</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6</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7</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8</a:t>
            </a:fld>
            <a:endParaRPr lang="en-US"/>
          </a:p>
        </p:txBody>
      </p:sp>
    </p:spTree>
    <p:extLst>
      <p:ext uri="{BB962C8B-B14F-4D97-AF65-F5344CB8AC3E}">
        <p14:creationId xmlns:p14="http://schemas.microsoft.com/office/powerpoint/2010/main" val="179308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102B4-E1AE-4753-BA5A-41F3ECFE7991}" type="slidenum">
              <a:rPr lang="en-US" smtClean="0"/>
              <a:pPr/>
              <a:t>9</a:t>
            </a:fld>
            <a:endParaRPr lang="en-US"/>
          </a:p>
        </p:txBody>
      </p:sp>
    </p:spTree>
    <p:extLst>
      <p:ext uri="{BB962C8B-B14F-4D97-AF65-F5344CB8AC3E}">
        <p14:creationId xmlns:p14="http://schemas.microsoft.com/office/powerpoint/2010/main" val="179308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F3605-1C20-4BA8-B60E-65DCA0EE557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44852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F3605-1C20-4BA8-B60E-65DCA0EE557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217987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F3605-1C20-4BA8-B60E-65DCA0EE557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351437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F3605-1C20-4BA8-B60E-65DCA0EE557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384980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F3605-1C20-4BA8-B60E-65DCA0EE5577}"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267675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5F3605-1C20-4BA8-B60E-65DCA0EE557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179080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F3605-1C20-4BA8-B60E-65DCA0EE5577}"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291991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3605-1C20-4BA8-B60E-65DCA0EE5577}"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413418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F3605-1C20-4BA8-B60E-65DCA0EE5577}"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30683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F3605-1C20-4BA8-B60E-65DCA0EE557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340522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F3605-1C20-4BA8-B60E-65DCA0EE5577}"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7A871-5FF1-4BF0-B2D5-9B7A02B32BFE}" type="slidenum">
              <a:rPr lang="en-US" smtClean="0"/>
              <a:pPr/>
              <a:t>‹#›</a:t>
            </a:fld>
            <a:endParaRPr lang="en-US"/>
          </a:p>
        </p:txBody>
      </p:sp>
    </p:spTree>
    <p:extLst>
      <p:ext uri="{BB962C8B-B14F-4D97-AF65-F5344CB8AC3E}">
        <p14:creationId xmlns:p14="http://schemas.microsoft.com/office/powerpoint/2010/main" val="2992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5F3605-1C20-4BA8-B60E-65DCA0EE5577}" type="datetimeFigureOut">
              <a:rPr lang="en-US" smtClean="0"/>
              <a:pPr/>
              <a:t>5/30/2017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A7A871-5FF1-4BF0-B2D5-9B7A02B32BFE}" type="slidenum">
              <a:rPr lang="en-US" smtClean="0"/>
              <a:pPr/>
              <a:t>‹#›</a:t>
            </a:fld>
            <a:endParaRPr lang="en-US"/>
          </a:p>
        </p:txBody>
      </p:sp>
    </p:spTree>
    <p:extLst>
      <p:ext uri="{BB962C8B-B14F-4D97-AF65-F5344CB8AC3E}">
        <p14:creationId xmlns:p14="http://schemas.microsoft.com/office/powerpoint/2010/main" val="2665642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vimeo.com/17926017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Rectangle 10"/>
          <p:cNvSpPr/>
          <p:nvPr/>
        </p:nvSpPr>
        <p:spPr>
          <a:xfrm>
            <a:off x="1295401" y="1869072"/>
            <a:ext cx="406297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BLUE TATTOO</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1151669" y="2038351"/>
            <a:ext cx="6840663" cy="584775"/>
          </a:xfrm>
          <a:prstGeom prst="rect">
            <a:avLst/>
          </a:prstGeom>
          <a:noFill/>
        </p:spPr>
        <p:txBody>
          <a:bodyPr wrap="square" rtlCol="0">
            <a:spAutoFit/>
          </a:bodyPr>
          <a:lstStyle/>
          <a:p>
            <a:r>
              <a:rPr lang="en-US" sz="3200" dirty="0" smtClean="0">
                <a:solidFill>
                  <a:schemeClr val="tx2">
                    <a:lumMod val="20000"/>
                    <a:lumOff val="80000"/>
                  </a:schemeClr>
                </a:solidFill>
                <a:latin typeface="Century Gothic" pitchFamily="34" charset="0"/>
              </a:rPr>
              <a:t>        </a:t>
            </a:r>
            <a:endParaRPr lang="en-US" sz="3200" dirty="0">
              <a:solidFill>
                <a:schemeClr val="tx2">
                  <a:lumMod val="20000"/>
                  <a:lumOff val="80000"/>
                </a:schemeClr>
              </a:solidFill>
              <a:latin typeface="Century Gothic" pitchFamily="34" charset="0"/>
            </a:endParaRPr>
          </a:p>
        </p:txBody>
      </p:sp>
      <p:sp>
        <p:nvSpPr>
          <p:cNvPr id="3" name="TextBox 2"/>
          <p:cNvSpPr txBox="1"/>
          <p:nvPr/>
        </p:nvSpPr>
        <p:spPr>
          <a:xfrm>
            <a:off x="1880982" y="2792403"/>
            <a:ext cx="5638800" cy="646331"/>
          </a:xfrm>
          <a:prstGeom prst="rect">
            <a:avLst/>
          </a:prstGeom>
          <a:noFill/>
        </p:spPr>
        <p:txBody>
          <a:bodyPr wrap="square" rtlCol="0">
            <a:spAutoFit/>
          </a:bodyPr>
          <a:lstStyle/>
          <a:p>
            <a:r>
              <a:rPr lang="en-US" sz="3600" dirty="0" smtClean="0">
                <a:solidFill>
                  <a:schemeClr val="tx2">
                    <a:lumMod val="20000"/>
                    <a:lumOff val="80000"/>
                  </a:schemeClr>
                </a:solidFill>
                <a:latin typeface="Century Gothic" pitchFamily="34" charset="0"/>
              </a:rPr>
              <a:t>      </a:t>
            </a:r>
          </a:p>
        </p:txBody>
      </p:sp>
    </p:spTree>
    <p:extLst>
      <p:ext uri="{BB962C8B-B14F-4D97-AF65-F5344CB8AC3E}">
        <p14:creationId xmlns:p14="http://schemas.microsoft.com/office/powerpoint/2010/main" val="28281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6255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1187372"/>
            <a:ext cx="4572000" cy="3048000"/>
          </a:xfrm>
          <a:prstGeom prst="rect">
            <a:avLst/>
          </a:prstGeom>
          <a:ln>
            <a:solidFill>
              <a:schemeClr val="accent1">
                <a:lumMod val="60000"/>
                <a:lumOff val="40000"/>
              </a:schemeClr>
            </a:solidFill>
          </a:ln>
          <a:effectLst>
            <a:glow rad="101600">
              <a:schemeClr val="accent4">
                <a:satMod val="175000"/>
                <a:alpha val="40000"/>
              </a:schemeClr>
            </a:glow>
          </a:effectLst>
        </p:spPr>
      </p:pic>
      <p:sp>
        <p:nvSpPr>
          <p:cNvPr id="7" name="TextBox 6"/>
          <p:cNvSpPr txBox="1"/>
          <p:nvPr/>
        </p:nvSpPr>
        <p:spPr>
          <a:xfrm>
            <a:off x="2895600" y="4336973"/>
            <a:ext cx="4648200" cy="276999"/>
          </a:xfrm>
          <a:prstGeom prst="rect">
            <a:avLst/>
          </a:prstGeom>
          <a:noFill/>
        </p:spPr>
        <p:txBody>
          <a:bodyPr wrap="square" rtlCol="0">
            <a:spAutoFit/>
          </a:bodyPr>
          <a:lstStyle/>
          <a:p>
            <a:r>
              <a:rPr lang="en-US" sz="1200" i="1" dirty="0" smtClean="0">
                <a:solidFill>
                  <a:schemeClr val="bg1"/>
                </a:solidFill>
                <a:latin typeface="Century Gothic" pitchFamily="34" charset="0"/>
              </a:rPr>
              <a:t>Dina, 65 years later at her home in Elmira NY</a:t>
            </a:r>
            <a:endParaRPr lang="en-US" sz="1200" i="1" dirty="0">
              <a:solidFill>
                <a:schemeClr val="bg1"/>
              </a:solidFill>
              <a:latin typeface="Century Gothic" pitchFamily="34" charset="0"/>
            </a:endParaRPr>
          </a:p>
        </p:txBody>
      </p:sp>
      <p:sp>
        <p:nvSpPr>
          <p:cNvPr id="8" name="TextBox 7"/>
          <p:cNvSpPr txBox="1"/>
          <p:nvPr/>
        </p:nvSpPr>
        <p:spPr>
          <a:xfrm>
            <a:off x="2184102" y="361950"/>
            <a:ext cx="4775795" cy="923330"/>
          </a:xfrm>
          <a:prstGeom prst="rect">
            <a:avLst/>
          </a:prstGeom>
          <a:noFill/>
        </p:spPr>
        <p:txBody>
          <a:bodyPr wrap="none" rtlCol="0">
            <a:spAutoFit/>
          </a:bodyPr>
          <a:lstStyle/>
          <a:p>
            <a:pPr algn="ctr"/>
            <a:r>
              <a:rPr lang="en-US" dirty="0" smtClean="0">
                <a:solidFill>
                  <a:schemeClr val="bg1"/>
                </a:solidFill>
              </a:rPr>
              <a:t>By the time she was liberated in 1945, Dina had </a:t>
            </a:r>
            <a:endParaRPr lang="en-US" dirty="0">
              <a:solidFill>
                <a:schemeClr val="bg1"/>
              </a:solidFill>
            </a:endParaRPr>
          </a:p>
          <a:p>
            <a:pPr algn="ctr"/>
            <a:r>
              <a:rPr lang="en-US" dirty="0" smtClean="0">
                <a:solidFill>
                  <a:schemeClr val="bg1"/>
                </a:solidFill>
              </a:rPr>
              <a:t>spent three horrific years in Auschwitz</a:t>
            </a:r>
            <a:r>
              <a:rPr lang="en-US" i="1" dirty="0" smtClean="0">
                <a:solidFill>
                  <a:schemeClr val="bg1"/>
                </a:solidFill>
              </a:rPr>
              <a:t>.</a:t>
            </a:r>
          </a:p>
          <a:p>
            <a:r>
              <a:rPr lang="en-US" i="1" dirty="0" smtClean="0"/>
              <a:t>.</a:t>
            </a:r>
            <a:endParaRPr lang="en-US" i="1" dirty="0"/>
          </a:p>
        </p:txBody>
      </p:sp>
    </p:spTree>
    <p:extLst>
      <p:ext uri="{BB962C8B-B14F-4D97-AF65-F5344CB8AC3E}">
        <p14:creationId xmlns:p14="http://schemas.microsoft.com/office/powerpoint/2010/main" val="3167103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Box 4"/>
          <p:cNvSpPr txBox="1"/>
          <p:nvPr/>
        </p:nvSpPr>
        <p:spPr>
          <a:xfrm>
            <a:off x="1485900" y="361950"/>
            <a:ext cx="6172200" cy="923330"/>
          </a:xfrm>
          <a:prstGeom prst="rect">
            <a:avLst/>
          </a:prstGeom>
          <a:noFill/>
        </p:spPr>
        <p:txBody>
          <a:bodyPr wrap="square" rtlCol="0">
            <a:spAutoFit/>
          </a:bodyPr>
          <a:lstStyle/>
          <a:p>
            <a:pPr algn="ctr"/>
            <a:r>
              <a:rPr lang="en-US" dirty="0" smtClean="0">
                <a:solidFill>
                  <a:schemeClr val="bg1"/>
                </a:solidFill>
              </a:rPr>
              <a:t>Despite having to recall painful memories, Dina devoted years of her life speaking to students about the Holocaust </a:t>
            </a:r>
          </a:p>
          <a:p>
            <a:pPr algn="ctr"/>
            <a:r>
              <a:rPr lang="en-US" dirty="0" smtClean="0">
                <a:solidFill>
                  <a:schemeClr val="bg1"/>
                </a:solidFill>
              </a:rPr>
              <a:t>at schools throughout NY’s Southern Tier</a:t>
            </a:r>
            <a:endParaRPr lang="en-US"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0777" y="1428750"/>
            <a:ext cx="4162425" cy="2774950"/>
          </a:xfrm>
          <a:prstGeom prst="rect">
            <a:avLst/>
          </a:prstGeom>
        </p:spPr>
      </p:pic>
      <p:sp>
        <p:nvSpPr>
          <p:cNvPr id="3" name="TextBox 2"/>
          <p:cNvSpPr txBox="1"/>
          <p:nvPr/>
        </p:nvSpPr>
        <p:spPr>
          <a:xfrm>
            <a:off x="1962151" y="4203701"/>
            <a:ext cx="5019675" cy="584775"/>
          </a:xfrm>
          <a:prstGeom prst="rect">
            <a:avLst/>
          </a:prstGeom>
          <a:noFill/>
        </p:spPr>
        <p:txBody>
          <a:bodyPr wrap="square" rtlCol="0">
            <a:spAutoFit/>
          </a:bodyPr>
          <a:lstStyle/>
          <a:p>
            <a:pPr algn="ctr"/>
            <a:r>
              <a:rPr lang="en-US" sz="1600" i="1" dirty="0" smtClean="0">
                <a:solidFill>
                  <a:schemeClr val="bg1"/>
                </a:solidFill>
              </a:rPr>
              <a:t>Dina showing Vestal High School students the tattoo given to her by the Nazis for identification purposes. </a:t>
            </a:r>
            <a:endParaRPr lang="en-US" sz="1600" i="1" dirty="0">
              <a:solidFill>
                <a:schemeClr val="bg1"/>
              </a:solidFill>
            </a:endParaRPr>
          </a:p>
        </p:txBody>
      </p:sp>
    </p:spTree>
    <p:extLst>
      <p:ext uri="{BB962C8B-B14F-4D97-AF65-F5344CB8AC3E}">
        <p14:creationId xmlns:p14="http://schemas.microsoft.com/office/powerpoint/2010/main" val="1322320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1020514"/>
            <a:ext cx="3898232" cy="3248527"/>
          </a:xfrm>
          <a:prstGeom prst="rect">
            <a:avLst/>
          </a:prstGeom>
          <a:effectLst>
            <a:glow rad="101600">
              <a:schemeClr val="accent4">
                <a:satMod val="175000"/>
                <a:alpha val="40000"/>
              </a:schemeClr>
            </a:glow>
          </a:effectLst>
        </p:spPr>
      </p:pic>
      <p:sp>
        <p:nvSpPr>
          <p:cNvPr id="6" name="TextBox 5"/>
          <p:cNvSpPr txBox="1"/>
          <p:nvPr/>
        </p:nvSpPr>
        <p:spPr>
          <a:xfrm>
            <a:off x="2101516" y="301390"/>
            <a:ext cx="4876800" cy="646331"/>
          </a:xfrm>
          <a:prstGeom prst="rect">
            <a:avLst/>
          </a:prstGeom>
          <a:noFill/>
        </p:spPr>
        <p:txBody>
          <a:bodyPr wrap="square" rtlCol="0">
            <a:spAutoFit/>
          </a:bodyPr>
          <a:lstStyle/>
          <a:p>
            <a:pPr algn="ctr"/>
            <a:r>
              <a:rPr lang="en-US" dirty="0" smtClean="0">
                <a:solidFill>
                  <a:schemeClr val="bg1"/>
                </a:solidFill>
              </a:rPr>
              <a:t>A nationally renowned folksinger from Ithaca NY heard about Dina and wanted to meet her.</a:t>
            </a:r>
            <a:endParaRPr lang="en-US" dirty="0">
              <a:solidFill>
                <a:schemeClr val="bg1"/>
              </a:solidFill>
            </a:endParaRPr>
          </a:p>
        </p:txBody>
      </p:sp>
      <p:sp>
        <p:nvSpPr>
          <p:cNvPr id="7" name="Rectangle 6"/>
          <p:cNvSpPr/>
          <p:nvPr/>
        </p:nvSpPr>
        <p:spPr>
          <a:xfrm>
            <a:off x="3322299" y="4400548"/>
            <a:ext cx="2499402" cy="461665"/>
          </a:xfrm>
          <a:prstGeom prst="rect">
            <a:avLst/>
          </a:prstGeom>
          <a:noFill/>
        </p:spPr>
        <p:txBody>
          <a:bodyPr wrap="none" lIns="91440" tIns="45720" rIns="91440" bIns="45720">
            <a:spAutoFit/>
          </a:bodyPr>
          <a:lstStyle/>
          <a:p>
            <a:pPr algn="ctr"/>
            <a:r>
              <a:rPr lang="en-US" sz="2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rPr>
              <a:t>Joe Crookston</a:t>
            </a: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endParaRPr>
          </a:p>
        </p:txBody>
      </p:sp>
    </p:spTree>
    <p:extLst>
      <p:ext uri="{BB962C8B-B14F-4D97-AF65-F5344CB8AC3E}">
        <p14:creationId xmlns:p14="http://schemas.microsoft.com/office/powerpoint/2010/main" val="15394515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6255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1020514"/>
            <a:ext cx="3898232" cy="3248527"/>
          </a:xfrm>
          <a:prstGeom prst="rect">
            <a:avLst/>
          </a:prstGeom>
        </p:spPr>
      </p:pic>
      <p:sp>
        <p:nvSpPr>
          <p:cNvPr id="6" name="TextBox 5"/>
          <p:cNvSpPr txBox="1"/>
          <p:nvPr/>
        </p:nvSpPr>
        <p:spPr>
          <a:xfrm>
            <a:off x="2101516" y="301390"/>
            <a:ext cx="4876800" cy="646331"/>
          </a:xfrm>
          <a:prstGeom prst="rect">
            <a:avLst/>
          </a:prstGeom>
          <a:noFill/>
        </p:spPr>
        <p:txBody>
          <a:bodyPr wrap="square" rtlCol="0">
            <a:spAutoFit/>
          </a:bodyPr>
          <a:lstStyle/>
          <a:p>
            <a:pPr algn="ctr"/>
            <a:r>
              <a:rPr lang="en-US" dirty="0" smtClean="0">
                <a:solidFill>
                  <a:schemeClr val="bg1"/>
                </a:solidFill>
              </a:rPr>
              <a:t>Together with Dina’s daughter, Connie, </a:t>
            </a:r>
          </a:p>
          <a:p>
            <a:pPr algn="ctr"/>
            <a:r>
              <a:rPr lang="en-US" dirty="0" smtClean="0">
                <a:solidFill>
                  <a:schemeClr val="bg1"/>
                </a:solidFill>
              </a:rPr>
              <a:t>they met at her house in Elmira.</a:t>
            </a:r>
            <a:endParaRPr lang="en-US" dirty="0">
              <a:solidFill>
                <a:schemeClr val="bg1"/>
              </a:solidFill>
            </a:endParaRPr>
          </a:p>
        </p:txBody>
      </p:sp>
      <p:sp>
        <p:nvSpPr>
          <p:cNvPr id="7" name="Rectangle 6"/>
          <p:cNvSpPr/>
          <p:nvPr/>
        </p:nvSpPr>
        <p:spPr>
          <a:xfrm>
            <a:off x="4479634" y="4400548"/>
            <a:ext cx="184730" cy="461665"/>
          </a:xfrm>
          <a:prstGeom prst="rect">
            <a:avLst/>
          </a:prstGeom>
          <a:noFill/>
        </p:spPr>
        <p:txBody>
          <a:bodyPr wrap="none" lIns="91440" tIns="45720" rIns="91440" bIns="45720">
            <a:spAutoFit/>
          </a:bodyPr>
          <a:lstStyle/>
          <a:p>
            <a:pPr algn="ctr"/>
            <a:endPar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entury Gothic" pitchFamily="34"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836" y="1020514"/>
            <a:ext cx="3873164" cy="3303837"/>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1830563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6255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1020514"/>
            <a:ext cx="3898232" cy="3248527"/>
          </a:xfrm>
          <a:prstGeom prst="rect">
            <a:avLst/>
          </a:prstGeom>
          <a:effectLst>
            <a:glow rad="101600">
              <a:schemeClr val="accent4">
                <a:satMod val="175000"/>
                <a:alpha val="40000"/>
              </a:schemeClr>
            </a:glow>
          </a:effectLst>
        </p:spPr>
      </p:pic>
      <p:sp>
        <p:nvSpPr>
          <p:cNvPr id="6" name="TextBox 5"/>
          <p:cNvSpPr txBox="1"/>
          <p:nvPr/>
        </p:nvSpPr>
        <p:spPr>
          <a:xfrm>
            <a:off x="996616" y="285751"/>
            <a:ext cx="7086600" cy="646331"/>
          </a:xfrm>
          <a:prstGeom prst="rect">
            <a:avLst/>
          </a:prstGeom>
          <a:noFill/>
        </p:spPr>
        <p:txBody>
          <a:bodyPr wrap="square" rtlCol="0">
            <a:spAutoFit/>
          </a:bodyPr>
          <a:lstStyle/>
          <a:p>
            <a:pPr algn="ctr"/>
            <a:r>
              <a:rPr lang="en-US" dirty="0" smtClean="0">
                <a:solidFill>
                  <a:prstClr val="white"/>
                </a:solidFill>
              </a:rPr>
              <a:t>He would write a song that captured  the essence </a:t>
            </a:r>
          </a:p>
          <a:p>
            <a:pPr algn="ctr"/>
            <a:r>
              <a:rPr lang="en-US" dirty="0" smtClean="0">
                <a:solidFill>
                  <a:prstClr val="white"/>
                </a:solidFill>
              </a:rPr>
              <a:t>of her life</a:t>
            </a:r>
            <a:r>
              <a:rPr lang="en-US" dirty="0">
                <a:solidFill>
                  <a:prstClr val="white"/>
                </a:solidFill>
              </a:rPr>
              <a:t> </a:t>
            </a:r>
            <a:r>
              <a:rPr lang="en-US" dirty="0" smtClean="0">
                <a:solidFill>
                  <a:prstClr val="white"/>
                </a:solidFill>
              </a:rPr>
              <a:t>as a Holocaust survivor.</a:t>
            </a:r>
            <a:endParaRPr lang="en-US" dirty="0">
              <a:solidFill>
                <a:prstClr val="white"/>
              </a:solidFill>
            </a:endParaRPr>
          </a:p>
        </p:txBody>
      </p:sp>
      <p:sp>
        <p:nvSpPr>
          <p:cNvPr id="7" name="Rectangle 6"/>
          <p:cNvSpPr/>
          <p:nvPr/>
        </p:nvSpPr>
        <p:spPr>
          <a:xfrm>
            <a:off x="3570767" y="4400547"/>
            <a:ext cx="2002471"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entury Gothic" pitchFamily="34" charset="0"/>
              </a:rPr>
              <a:t>“Blue Tattoo”</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entury Gothic" pitchFamily="34"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9442" y="999860"/>
            <a:ext cx="4405116" cy="3303837"/>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245041808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236"/>
            <a:ext cx="9144000" cy="5162550"/>
          </a:xfrm>
          <a:prstGeom prst="rect">
            <a:avLst/>
          </a:prstGeom>
        </p:spPr>
      </p:pic>
      <p:sp>
        <p:nvSpPr>
          <p:cNvPr id="3" name="Rectangle 2"/>
          <p:cNvSpPr/>
          <p:nvPr/>
        </p:nvSpPr>
        <p:spPr>
          <a:xfrm>
            <a:off x="1070593" y="895351"/>
            <a:ext cx="7002814"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Together they would develop</a:t>
            </a:r>
          </a:p>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common bond with a shared purpose</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13261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sp>
        <p:nvSpPr>
          <p:cNvPr id="3" name="Rectangle 2"/>
          <p:cNvSpPr/>
          <p:nvPr/>
        </p:nvSpPr>
        <p:spPr>
          <a:xfrm>
            <a:off x="1070593" y="895351"/>
            <a:ext cx="7002814"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Together they would develop</a:t>
            </a:r>
          </a:p>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common bond with a shared purpose</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1447800" y="2377559"/>
            <a:ext cx="6477000" cy="646331"/>
          </a:xfrm>
          <a:prstGeom prst="rect">
            <a:avLst/>
          </a:prstGeom>
          <a:noFill/>
          <a:ln>
            <a:noFill/>
          </a:ln>
        </p:spPr>
        <p:txBody>
          <a:bodyPr wrap="square" rtlCol="0">
            <a:spAutoFit/>
          </a:bodyPr>
          <a:lstStyle/>
          <a:p>
            <a:pPr algn="ctr"/>
            <a:r>
              <a:rPr lang="en-US" dirty="0" smtClean="0">
                <a:solidFill>
                  <a:schemeClr val="tx2">
                    <a:lumMod val="20000"/>
                    <a:lumOff val="80000"/>
                  </a:schemeClr>
                </a:solidFill>
              </a:rPr>
              <a:t>To educate people about the Holocaust  on a </a:t>
            </a:r>
            <a:r>
              <a:rPr lang="en-US" i="1" dirty="0" smtClean="0">
                <a:solidFill>
                  <a:schemeClr val="tx2">
                    <a:lumMod val="20000"/>
                    <a:lumOff val="80000"/>
                  </a:schemeClr>
                </a:solidFill>
              </a:rPr>
              <a:t>personal</a:t>
            </a:r>
            <a:r>
              <a:rPr lang="en-US" dirty="0" smtClean="0">
                <a:solidFill>
                  <a:schemeClr val="tx2">
                    <a:lumMod val="20000"/>
                    <a:lumOff val="80000"/>
                  </a:schemeClr>
                </a:solidFill>
              </a:rPr>
              <a:t> level</a:t>
            </a:r>
          </a:p>
          <a:p>
            <a:pPr algn="ctr"/>
            <a:endParaRPr lang="en-US" dirty="0" smtClean="0">
              <a:solidFill>
                <a:schemeClr val="tx2">
                  <a:lumMod val="20000"/>
                  <a:lumOff val="80000"/>
                </a:schemeClr>
              </a:solidFill>
            </a:endParaRPr>
          </a:p>
        </p:txBody>
      </p:sp>
    </p:spTree>
    <p:extLst>
      <p:ext uri="{BB962C8B-B14F-4D97-AF65-F5344CB8AC3E}">
        <p14:creationId xmlns:p14="http://schemas.microsoft.com/office/powerpoint/2010/main" val="421500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sp>
        <p:nvSpPr>
          <p:cNvPr id="3" name="Rectangle 2"/>
          <p:cNvSpPr/>
          <p:nvPr/>
        </p:nvSpPr>
        <p:spPr>
          <a:xfrm>
            <a:off x="1070593" y="895351"/>
            <a:ext cx="7002814"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Together they would develop</a:t>
            </a:r>
          </a:p>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common bond with a shared purpose</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1447800" y="2377558"/>
            <a:ext cx="6477000" cy="1477328"/>
          </a:xfrm>
          <a:prstGeom prst="rect">
            <a:avLst/>
          </a:prstGeom>
          <a:noFill/>
          <a:ln>
            <a:noFill/>
          </a:ln>
        </p:spPr>
        <p:txBody>
          <a:bodyPr wrap="square" rtlCol="0">
            <a:spAutoFit/>
          </a:bodyPr>
          <a:lstStyle/>
          <a:p>
            <a:pPr algn="ctr"/>
            <a:r>
              <a:rPr lang="en-US" dirty="0" smtClean="0">
                <a:solidFill>
                  <a:schemeClr val="tx1">
                    <a:lumMod val="65000"/>
                    <a:lumOff val="35000"/>
                  </a:schemeClr>
                </a:solidFill>
              </a:rPr>
              <a:t>To educate people about the Holocaust  on a </a:t>
            </a:r>
            <a:r>
              <a:rPr lang="en-US" i="1" dirty="0" smtClean="0">
                <a:solidFill>
                  <a:schemeClr val="tx1">
                    <a:lumMod val="65000"/>
                    <a:lumOff val="35000"/>
                  </a:schemeClr>
                </a:solidFill>
              </a:rPr>
              <a:t>personal</a:t>
            </a:r>
            <a:r>
              <a:rPr lang="en-US" dirty="0" smtClean="0">
                <a:solidFill>
                  <a:schemeClr val="tx1">
                    <a:lumMod val="65000"/>
                    <a:lumOff val="35000"/>
                  </a:schemeClr>
                </a:solidFill>
              </a:rPr>
              <a:t> leve</a:t>
            </a:r>
            <a:r>
              <a:rPr lang="en-US" dirty="0">
                <a:solidFill>
                  <a:schemeClr val="tx1">
                    <a:lumMod val="65000"/>
                    <a:lumOff val="35000"/>
                  </a:schemeClr>
                </a:solidFill>
              </a:rPr>
              <a:t>l</a:t>
            </a:r>
            <a:endParaRPr lang="en-US" dirty="0" smtClean="0">
              <a:solidFill>
                <a:schemeClr val="tx1">
                  <a:lumMod val="65000"/>
                  <a:lumOff val="35000"/>
                </a:schemeClr>
              </a:solidFill>
            </a:endParaRPr>
          </a:p>
          <a:p>
            <a:pPr algn="ctr"/>
            <a:endParaRPr lang="en-US" dirty="0" smtClean="0">
              <a:solidFill>
                <a:schemeClr val="tx2">
                  <a:lumMod val="20000"/>
                  <a:lumOff val="80000"/>
                </a:schemeClr>
              </a:solidFill>
            </a:endParaRPr>
          </a:p>
          <a:p>
            <a:pPr algn="ctr"/>
            <a:r>
              <a:rPr lang="en-US" dirty="0" smtClean="0">
                <a:solidFill>
                  <a:schemeClr val="tx2">
                    <a:lumMod val="20000"/>
                    <a:lumOff val="80000"/>
                  </a:schemeClr>
                </a:solidFill>
              </a:rPr>
              <a:t>…that would motivate  them to recognize the signs of genocide</a:t>
            </a:r>
          </a:p>
          <a:p>
            <a:pPr algn="ctr"/>
            <a:endParaRPr lang="en-US" dirty="0">
              <a:solidFill>
                <a:schemeClr val="tx2">
                  <a:lumMod val="20000"/>
                  <a:lumOff val="80000"/>
                </a:schemeClr>
              </a:solidFill>
            </a:endParaRPr>
          </a:p>
          <a:p>
            <a:pPr algn="ctr"/>
            <a:endParaRPr lang="en-US" dirty="0" smtClean="0">
              <a:solidFill>
                <a:schemeClr val="tx2">
                  <a:lumMod val="20000"/>
                  <a:lumOff val="80000"/>
                </a:schemeClr>
              </a:solidFill>
            </a:endParaRPr>
          </a:p>
        </p:txBody>
      </p:sp>
    </p:spTree>
    <p:extLst>
      <p:ext uri="{BB962C8B-B14F-4D97-AF65-F5344CB8AC3E}">
        <p14:creationId xmlns:p14="http://schemas.microsoft.com/office/powerpoint/2010/main" val="24154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sp>
        <p:nvSpPr>
          <p:cNvPr id="3" name="Rectangle 2"/>
          <p:cNvSpPr/>
          <p:nvPr/>
        </p:nvSpPr>
        <p:spPr>
          <a:xfrm>
            <a:off x="1070593" y="895351"/>
            <a:ext cx="7002814"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Together they would develop</a:t>
            </a:r>
          </a:p>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common bond with a shared purpose</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1447800" y="2377558"/>
            <a:ext cx="6477000" cy="1754326"/>
          </a:xfrm>
          <a:prstGeom prst="rect">
            <a:avLst/>
          </a:prstGeom>
          <a:noFill/>
          <a:ln>
            <a:noFill/>
          </a:ln>
        </p:spPr>
        <p:txBody>
          <a:bodyPr wrap="square" rtlCol="0">
            <a:spAutoFit/>
          </a:bodyPr>
          <a:lstStyle/>
          <a:p>
            <a:pPr algn="ctr"/>
            <a:r>
              <a:rPr lang="en-US" dirty="0" smtClean="0">
                <a:solidFill>
                  <a:schemeClr val="tx1">
                    <a:lumMod val="65000"/>
                    <a:lumOff val="35000"/>
                  </a:schemeClr>
                </a:solidFill>
              </a:rPr>
              <a:t>To educate people about the Holocaust  on a </a:t>
            </a:r>
            <a:r>
              <a:rPr lang="en-US" i="1" dirty="0" smtClean="0">
                <a:solidFill>
                  <a:schemeClr val="tx1">
                    <a:lumMod val="65000"/>
                    <a:lumOff val="35000"/>
                  </a:schemeClr>
                </a:solidFill>
              </a:rPr>
              <a:t>personal</a:t>
            </a:r>
            <a:r>
              <a:rPr lang="en-US" dirty="0" smtClean="0">
                <a:solidFill>
                  <a:schemeClr val="tx1">
                    <a:lumMod val="65000"/>
                    <a:lumOff val="35000"/>
                  </a:schemeClr>
                </a:solidFill>
              </a:rPr>
              <a:t> level</a:t>
            </a:r>
          </a:p>
          <a:p>
            <a:pPr algn="ctr"/>
            <a:endParaRPr lang="en-US" dirty="0" smtClean="0">
              <a:solidFill>
                <a:schemeClr val="tx1">
                  <a:lumMod val="65000"/>
                  <a:lumOff val="35000"/>
                </a:schemeClr>
              </a:solidFill>
            </a:endParaRPr>
          </a:p>
          <a:p>
            <a:pPr algn="ctr"/>
            <a:r>
              <a:rPr lang="en-US" dirty="0" smtClean="0">
                <a:solidFill>
                  <a:schemeClr val="tx1">
                    <a:lumMod val="65000"/>
                    <a:lumOff val="35000"/>
                  </a:schemeClr>
                </a:solidFill>
              </a:rPr>
              <a:t>…that would motivate  them to recognize the signs of genocide</a:t>
            </a:r>
          </a:p>
          <a:p>
            <a:pPr algn="ctr"/>
            <a:endParaRPr lang="en-US" dirty="0">
              <a:solidFill>
                <a:schemeClr val="tx1">
                  <a:lumMod val="50000"/>
                  <a:lumOff val="50000"/>
                </a:schemeClr>
              </a:solidFill>
            </a:endParaRPr>
          </a:p>
          <a:p>
            <a:pPr algn="ctr"/>
            <a:r>
              <a:rPr lang="en-US" dirty="0" smtClean="0">
                <a:solidFill>
                  <a:schemeClr val="tx2">
                    <a:lumMod val="20000"/>
                    <a:lumOff val="80000"/>
                  </a:schemeClr>
                </a:solidFill>
              </a:rPr>
              <a:t>…and prevent it from ever happening again.</a:t>
            </a:r>
          </a:p>
          <a:p>
            <a:pPr algn="ctr"/>
            <a:endParaRPr lang="en-US" dirty="0" smtClean="0">
              <a:solidFill>
                <a:schemeClr val="tx2">
                  <a:lumMod val="20000"/>
                  <a:lumOff val="80000"/>
                </a:schemeClr>
              </a:solidFill>
            </a:endParaRPr>
          </a:p>
        </p:txBody>
      </p:sp>
    </p:spTree>
    <p:extLst>
      <p:ext uri="{BB962C8B-B14F-4D97-AF65-F5344CB8AC3E}">
        <p14:creationId xmlns:p14="http://schemas.microsoft.com/office/powerpoint/2010/main" val="8673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050"/>
            <a:ext cx="9144000" cy="51435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895350"/>
            <a:ext cx="5107172" cy="3404782"/>
          </a:xfrm>
          <a:prstGeom prst="rect">
            <a:avLst/>
          </a:prstGeom>
          <a:effectLst>
            <a:glow rad="139700">
              <a:schemeClr val="accent4">
                <a:satMod val="175000"/>
                <a:alpha val="40000"/>
              </a:schemeClr>
            </a:glow>
          </a:effectLst>
        </p:spPr>
      </p:pic>
      <p:sp>
        <p:nvSpPr>
          <p:cNvPr id="6" name="TextBox 5"/>
          <p:cNvSpPr txBox="1"/>
          <p:nvPr/>
        </p:nvSpPr>
        <p:spPr>
          <a:xfrm>
            <a:off x="1752617" y="209550"/>
            <a:ext cx="5486400" cy="1477328"/>
          </a:xfrm>
          <a:prstGeom prst="rect">
            <a:avLst/>
          </a:prstGeom>
          <a:noFill/>
        </p:spPr>
        <p:txBody>
          <a:bodyPr wrap="square" rtlCol="0">
            <a:spAutoFit/>
          </a:bodyPr>
          <a:lstStyle/>
          <a:p>
            <a:pPr algn="ctr"/>
            <a:r>
              <a:rPr lang="en-US" dirty="0" smtClean="0">
                <a:solidFill>
                  <a:prstClr val="white"/>
                </a:solidFill>
              </a:rPr>
              <a:t>A film was made documenting how Joe’s song would </a:t>
            </a:r>
          </a:p>
          <a:p>
            <a:pPr algn="ctr"/>
            <a:r>
              <a:rPr lang="en-US" dirty="0" smtClean="0">
                <a:solidFill>
                  <a:prstClr val="white"/>
                </a:solidFill>
              </a:rPr>
              <a:t>become a new and powerful “voice” for Dina’s story.</a:t>
            </a:r>
          </a:p>
          <a:p>
            <a:pPr algn="ctr"/>
            <a:r>
              <a:rPr lang="en-US" dirty="0" smtClean="0">
                <a:solidFill>
                  <a:prstClr val="white"/>
                </a:solidFill>
              </a:rPr>
              <a:t>…</a:t>
            </a:r>
          </a:p>
          <a:p>
            <a:pPr algn="ctr"/>
            <a:r>
              <a:rPr lang="en-US" dirty="0" smtClean="0">
                <a:solidFill>
                  <a:prstClr val="white"/>
                </a:solidFill>
              </a:rPr>
              <a:t>.</a:t>
            </a:r>
          </a:p>
          <a:p>
            <a:pPr algn="ctr"/>
            <a:endParaRPr lang="en-US" dirty="0" smtClean="0">
              <a:solidFill>
                <a:prstClr val="white"/>
              </a:solidFill>
            </a:endParaRPr>
          </a:p>
        </p:txBody>
      </p:sp>
      <p:sp>
        <p:nvSpPr>
          <p:cNvPr id="7" name="Rectangle 6"/>
          <p:cNvSpPr/>
          <p:nvPr/>
        </p:nvSpPr>
        <p:spPr>
          <a:xfrm>
            <a:off x="2286000" y="4324350"/>
            <a:ext cx="4648200"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i="1" dirty="0" smtClean="0">
                <a:solidFill>
                  <a:schemeClr val="bg1"/>
                </a:solidFill>
              </a:rPr>
              <a:t>The version of the  film you are about to see has been specially modified from the original.</a:t>
            </a:r>
            <a:endParaRPr lang="en-US" sz="1600" i="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8" name="Rectangle 7"/>
          <p:cNvSpPr/>
          <p:nvPr/>
        </p:nvSpPr>
        <p:spPr>
          <a:xfrm>
            <a:off x="4953000" y="1200150"/>
            <a:ext cx="19050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Berlin Sans FB Demi" pitchFamily="34" charset="0"/>
              </a:rPr>
              <a:t>Blue Tattoo:</a:t>
            </a:r>
          </a:p>
          <a:p>
            <a:pPr algn="ctr"/>
            <a:r>
              <a:rPr lang="en-US" sz="105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Berlin Sans FB Demi" pitchFamily="34" charset="0"/>
              </a:rPr>
              <a:t>Dina’s Story, Joe’s Song</a:t>
            </a:r>
            <a:endParaRPr lang="en-US" sz="105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Berlin Sans FB Demi" pitchFamily="34" charset="0"/>
            </a:endParaRPr>
          </a:p>
        </p:txBody>
      </p:sp>
    </p:spTree>
    <p:extLst>
      <p:ext uri="{BB962C8B-B14F-4D97-AF65-F5344CB8AC3E}">
        <p14:creationId xmlns:p14="http://schemas.microsoft.com/office/powerpoint/2010/main" val="31070619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Rectangle 10"/>
          <p:cNvSpPr/>
          <p:nvPr/>
        </p:nvSpPr>
        <p:spPr>
          <a:xfrm>
            <a:off x="1295401" y="1869072"/>
            <a:ext cx="406297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BLUE TATTOO</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1151669" y="2038351"/>
            <a:ext cx="6840663" cy="584775"/>
          </a:xfrm>
          <a:prstGeom prst="rect">
            <a:avLst/>
          </a:prstGeom>
          <a:noFill/>
        </p:spPr>
        <p:txBody>
          <a:bodyPr wrap="square" rtlCol="0">
            <a:spAutoFit/>
          </a:bodyPr>
          <a:lstStyle/>
          <a:p>
            <a:r>
              <a:rPr lang="en-US" sz="3200" dirty="0" smtClean="0">
                <a:solidFill>
                  <a:schemeClr val="tx2">
                    <a:lumMod val="20000"/>
                    <a:lumOff val="80000"/>
                  </a:schemeClr>
                </a:solidFill>
                <a:latin typeface="Century Gothic" pitchFamily="34" charset="0"/>
              </a:rPr>
              <a:t>        </a:t>
            </a:r>
            <a:endParaRPr lang="en-US" sz="3200" dirty="0">
              <a:solidFill>
                <a:schemeClr val="tx2">
                  <a:lumMod val="20000"/>
                  <a:lumOff val="80000"/>
                </a:schemeClr>
              </a:solidFill>
              <a:latin typeface="Century Gothic" pitchFamily="34" charset="0"/>
            </a:endParaRPr>
          </a:p>
        </p:txBody>
      </p:sp>
      <p:sp>
        <p:nvSpPr>
          <p:cNvPr id="3" name="TextBox 2"/>
          <p:cNvSpPr txBox="1"/>
          <p:nvPr/>
        </p:nvSpPr>
        <p:spPr>
          <a:xfrm>
            <a:off x="1880982" y="2792403"/>
            <a:ext cx="5638800" cy="646331"/>
          </a:xfrm>
          <a:prstGeom prst="rect">
            <a:avLst/>
          </a:prstGeom>
          <a:noFill/>
        </p:spPr>
        <p:txBody>
          <a:bodyPr wrap="square" rtlCol="0">
            <a:spAutoFit/>
          </a:bodyPr>
          <a:lstStyle/>
          <a:p>
            <a:r>
              <a:rPr lang="en-US" sz="3600" dirty="0" smtClean="0">
                <a:solidFill>
                  <a:schemeClr val="tx2">
                    <a:lumMod val="20000"/>
                    <a:lumOff val="80000"/>
                  </a:schemeClr>
                </a:solidFill>
                <a:latin typeface="Century Gothic" pitchFamily="34" charset="0"/>
              </a:rPr>
              <a:t>      Dina’s Story</a:t>
            </a:r>
          </a:p>
        </p:txBody>
      </p:sp>
    </p:spTree>
    <p:extLst>
      <p:ext uri="{BB962C8B-B14F-4D97-AF65-F5344CB8AC3E}">
        <p14:creationId xmlns:p14="http://schemas.microsoft.com/office/powerpoint/2010/main" val="2334998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a:ln>
            <a:solidFill>
              <a:schemeClr val="bg1"/>
            </a:solidFill>
          </a:ln>
          <a:effectLst/>
        </p:spPr>
      </p:pic>
      <p:sp>
        <p:nvSpPr>
          <p:cNvPr id="2" name="Rectangle 1"/>
          <p:cNvSpPr/>
          <p:nvPr/>
        </p:nvSpPr>
        <p:spPr>
          <a:xfrm>
            <a:off x="1143946" y="399745"/>
            <a:ext cx="6856108"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Instructions for Viewing The Film</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323" y="1390829"/>
            <a:ext cx="4143953" cy="2417306"/>
          </a:xfrm>
          <a:prstGeom prst="rect">
            <a:avLst/>
          </a:prstGeom>
          <a:ln w="28575">
            <a:solidFill>
              <a:srgbClr val="FF0000"/>
            </a:solidFill>
          </a:ln>
          <a:effectLst/>
        </p:spPr>
      </p:pic>
      <p:sp>
        <p:nvSpPr>
          <p:cNvPr id="6" name="TextBox 5"/>
          <p:cNvSpPr txBox="1"/>
          <p:nvPr/>
        </p:nvSpPr>
        <p:spPr>
          <a:xfrm>
            <a:off x="5110450" y="1390829"/>
            <a:ext cx="3276600" cy="2246769"/>
          </a:xfrm>
          <a:prstGeom prst="rect">
            <a:avLst/>
          </a:prstGeom>
          <a:noFill/>
          <a:ln w="28575">
            <a:solidFill>
              <a:schemeClr val="bg1"/>
            </a:solidFill>
          </a:ln>
          <a:effectLst/>
        </p:spPr>
        <p:txBody>
          <a:bodyPr wrap="square" rtlCol="0">
            <a:spAutoFit/>
          </a:bodyPr>
          <a:lstStyle/>
          <a:p>
            <a:endParaRPr lang="en-US" sz="1400" dirty="0" smtClean="0">
              <a:solidFill>
                <a:schemeClr val="bg1"/>
              </a:solidFill>
              <a:latin typeface="Century Gothic" pitchFamily="34" charset="0"/>
            </a:endParaRPr>
          </a:p>
          <a:p>
            <a:pPr algn="ctr"/>
            <a:r>
              <a:rPr lang="en-US" sz="1400" dirty="0" smtClean="0">
                <a:solidFill>
                  <a:schemeClr val="bg1"/>
                </a:solidFill>
                <a:latin typeface="Century Gothic" pitchFamily="34" charset="0"/>
              </a:rPr>
              <a:t>Hover your mouse over the picture </a:t>
            </a:r>
          </a:p>
          <a:p>
            <a:pPr algn="ctr"/>
            <a:r>
              <a:rPr lang="en-US" sz="1400" dirty="0" smtClean="0">
                <a:solidFill>
                  <a:schemeClr val="bg1"/>
                </a:solidFill>
                <a:latin typeface="Century Gothic" pitchFamily="34" charset="0"/>
              </a:rPr>
              <a:t>on the left.  When the      icon </a:t>
            </a:r>
          </a:p>
          <a:p>
            <a:pPr algn="ctr"/>
            <a:r>
              <a:rPr lang="en-US" sz="1400" dirty="0" smtClean="0">
                <a:solidFill>
                  <a:schemeClr val="bg1"/>
                </a:solidFill>
                <a:latin typeface="Century Gothic" pitchFamily="34" charset="0"/>
              </a:rPr>
              <a:t>appears, </a:t>
            </a:r>
          </a:p>
          <a:p>
            <a:pPr algn="ctr"/>
            <a:r>
              <a:rPr lang="en-US" sz="1400" b="1" dirty="0" smtClean="0">
                <a:solidFill>
                  <a:srgbClr val="FF0000"/>
                </a:solidFill>
                <a:latin typeface="Century Gothic" pitchFamily="34" charset="0"/>
              </a:rPr>
              <a:t>click inside the red border</a:t>
            </a:r>
          </a:p>
          <a:p>
            <a:pPr algn="ctr"/>
            <a:r>
              <a:rPr lang="en-US" sz="1400" dirty="0">
                <a:solidFill>
                  <a:schemeClr val="bg1"/>
                </a:solidFill>
                <a:latin typeface="Century Gothic" pitchFamily="34" charset="0"/>
              </a:rPr>
              <a:t>a</a:t>
            </a:r>
            <a:r>
              <a:rPr lang="en-US" sz="1400" dirty="0" smtClean="0">
                <a:solidFill>
                  <a:schemeClr val="bg1"/>
                </a:solidFill>
                <a:latin typeface="Century Gothic" pitchFamily="34" charset="0"/>
              </a:rPr>
              <a:t>nd you will be directed to a link </a:t>
            </a:r>
          </a:p>
          <a:p>
            <a:pPr algn="ctr"/>
            <a:r>
              <a:rPr lang="en-US" sz="1400" dirty="0" smtClean="0">
                <a:solidFill>
                  <a:schemeClr val="bg1"/>
                </a:solidFill>
                <a:latin typeface="Century Gothic" pitchFamily="34" charset="0"/>
              </a:rPr>
              <a:t>on </a:t>
            </a:r>
            <a:r>
              <a:rPr lang="en-US" sz="1400" dirty="0" err="1" smtClean="0">
                <a:solidFill>
                  <a:schemeClr val="bg1"/>
                </a:solidFill>
                <a:latin typeface="Century Gothic" pitchFamily="34" charset="0"/>
              </a:rPr>
              <a:t>Vimeo</a:t>
            </a:r>
            <a:r>
              <a:rPr lang="en-US" sz="1400" dirty="0">
                <a:solidFill>
                  <a:schemeClr val="bg1"/>
                </a:solidFill>
                <a:latin typeface="Century Gothic" pitchFamily="34" charset="0"/>
              </a:rPr>
              <a:t> </a:t>
            </a:r>
            <a:r>
              <a:rPr lang="en-US" sz="1400" dirty="0" smtClean="0">
                <a:solidFill>
                  <a:schemeClr val="bg1"/>
                </a:solidFill>
                <a:latin typeface="Century Gothic" pitchFamily="34" charset="0"/>
              </a:rPr>
              <a:t>for viewing.  </a:t>
            </a:r>
            <a:endParaRPr lang="en-US" sz="1400" dirty="0">
              <a:solidFill>
                <a:schemeClr val="bg1"/>
              </a:solidFill>
              <a:latin typeface="Century Gothic" pitchFamily="34" charset="0"/>
            </a:endParaRPr>
          </a:p>
          <a:p>
            <a:pPr algn="ctr"/>
            <a:endParaRPr lang="en-US" sz="900" dirty="0" smtClean="0">
              <a:solidFill>
                <a:schemeClr val="bg1"/>
              </a:solidFill>
              <a:latin typeface="Century Gothic" pitchFamily="34" charset="0"/>
            </a:endParaRPr>
          </a:p>
          <a:p>
            <a:pPr algn="ctr"/>
            <a:r>
              <a:rPr lang="en-US" sz="1200" b="1" i="1" dirty="0" smtClean="0">
                <a:solidFill>
                  <a:schemeClr val="accent1">
                    <a:lumMod val="40000"/>
                    <a:lumOff val="60000"/>
                  </a:schemeClr>
                </a:solidFill>
                <a:latin typeface="Century Gothic" pitchFamily="34" charset="0"/>
              </a:rPr>
              <a:t>Once on </a:t>
            </a:r>
            <a:r>
              <a:rPr lang="en-US" sz="1200" b="1" i="1" dirty="0" err="1" smtClean="0">
                <a:solidFill>
                  <a:schemeClr val="accent1">
                    <a:lumMod val="40000"/>
                    <a:lumOff val="60000"/>
                  </a:schemeClr>
                </a:solidFill>
                <a:latin typeface="Century Gothic" pitchFamily="34" charset="0"/>
              </a:rPr>
              <a:t>Vimeo</a:t>
            </a:r>
            <a:r>
              <a:rPr lang="en-US" sz="1200" b="1" i="1" dirty="0" smtClean="0">
                <a:solidFill>
                  <a:schemeClr val="accent1">
                    <a:lumMod val="40000"/>
                    <a:lumOff val="60000"/>
                  </a:schemeClr>
                </a:solidFill>
                <a:latin typeface="Century Gothic" pitchFamily="34" charset="0"/>
              </a:rPr>
              <a:t>, maximize the screen and adjust the volume</a:t>
            </a:r>
            <a:endParaRPr lang="en-US" sz="1200" i="1" dirty="0">
              <a:solidFill>
                <a:schemeClr val="accent1">
                  <a:lumMod val="40000"/>
                  <a:lumOff val="60000"/>
                </a:schemeClr>
              </a:solidFill>
              <a:latin typeface="Century Gothic" pitchFamily="34" charset="0"/>
            </a:endParaRPr>
          </a:p>
          <a:p>
            <a:pPr algn="ctr"/>
            <a:endParaRPr lang="en-US" sz="900" dirty="0" smtClean="0">
              <a:solidFill>
                <a:schemeClr val="accent1">
                  <a:lumMod val="40000"/>
                  <a:lumOff val="60000"/>
                </a:schemeClr>
              </a:solidFill>
              <a:latin typeface="Century Gothic" pitchFamily="34" charset="0"/>
            </a:endParaRPr>
          </a:p>
        </p:txBody>
      </p:sp>
      <p:sp>
        <p:nvSpPr>
          <p:cNvPr id="7" name="Left Arrow 6"/>
          <p:cNvSpPr/>
          <p:nvPr/>
        </p:nvSpPr>
        <p:spPr>
          <a:xfrm>
            <a:off x="4953000" y="3299401"/>
            <a:ext cx="820661" cy="189923"/>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2748250" y="4019550"/>
            <a:ext cx="3352799" cy="615553"/>
          </a:xfrm>
          <a:prstGeom prst="rect">
            <a:avLst/>
          </a:prstGeom>
          <a:noFill/>
        </p:spPr>
        <p:txBody>
          <a:bodyPr wrap="square" rtlCol="0">
            <a:spAutoFit/>
          </a:bodyPr>
          <a:lstStyle/>
          <a:p>
            <a:pPr algn="ctr"/>
            <a:r>
              <a:rPr lang="en-US" sz="1400" b="1" i="1" dirty="0" err="1" smtClean="0">
                <a:ln w="12700">
                  <a:noFill/>
                  <a:prstDash val="solid"/>
                </a:ln>
                <a:solidFill>
                  <a:srgbClr val="FF0000"/>
                </a:solidFill>
                <a:effectLst>
                  <a:outerShdw blurRad="41275" dist="20320" dir="1800000" algn="tl" rotWithShape="0">
                    <a:srgbClr val="000000">
                      <a:alpha val="40000"/>
                    </a:srgbClr>
                  </a:outerShdw>
                </a:effectLst>
                <a:latin typeface="Century Gothic" pitchFamily="34" charset="0"/>
              </a:rPr>
              <a:t>Toubleshooting</a:t>
            </a:r>
            <a:r>
              <a:rPr lang="en-US" sz="1400" b="1" i="1" dirty="0" smtClean="0">
                <a:ln w="12700">
                  <a:noFill/>
                  <a:prstDash val="solid"/>
                </a:ln>
                <a:solidFill>
                  <a:srgbClr val="FF0000"/>
                </a:solidFill>
                <a:effectLst>
                  <a:outerShdw blurRad="41275" dist="20320" dir="1800000" algn="tl" rotWithShape="0">
                    <a:srgbClr val="000000">
                      <a:alpha val="40000"/>
                    </a:srgbClr>
                  </a:outerShdw>
                </a:effectLst>
                <a:latin typeface="Century Gothic" pitchFamily="34" charset="0"/>
              </a:rPr>
              <a:t> Tips</a:t>
            </a:r>
          </a:p>
          <a:p>
            <a:pPr algn="ctr"/>
            <a:endParaRPr lang="en-US" sz="800" b="1" i="1" dirty="0" smtClean="0">
              <a:ln w="12700">
                <a:noFill/>
                <a:prstDash val="solid"/>
              </a:ln>
              <a:solidFill>
                <a:srgbClr val="FF0000"/>
              </a:solidFill>
              <a:effectLst>
                <a:outerShdw blurRad="41275" dist="20320" dir="1800000" algn="tl" rotWithShape="0">
                  <a:srgbClr val="000000">
                    <a:alpha val="40000"/>
                  </a:srgbClr>
                </a:outerShdw>
              </a:effectLst>
              <a:latin typeface="Century Gothic" pitchFamily="34" charset="0"/>
            </a:endParaRPr>
          </a:p>
          <a:p>
            <a:pPr algn="ctr"/>
            <a:r>
              <a:rPr lang="en-US" sz="1200" b="1" i="1" dirty="0" smtClean="0">
                <a:ln w="12700">
                  <a:noFill/>
                  <a:prstDash val="solid"/>
                </a:ln>
                <a:solidFill>
                  <a:schemeClr val="tx2">
                    <a:lumMod val="20000"/>
                    <a:lumOff val="80000"/>
                  </a:schemeClr>
                </a:solidFill>
                <a:effectLst>
                  <a:outerShdw blurRad="41275" dist="20320" dir="1800000" algn="tl" rotWithShape="0">
                    <a:srgbClr val="000000">
                      <a:alpha val="40000"/>
                    </a:srgbClr>
                  </a:outerShdw>
                </a:effectLst>
                <a:latin typeface="Century Gothic" pitchFamily="34" charset="0"/>
              </a:rPr>
              <a:t>Advance to next slide.</a:t>
            </a:r>
            <a:endParaRPr lang="en-US" sz="1200" b="1" i="1" dirty="0">
              <a:ln w="12700">
                <a:noFill/>
                <a:prstDash val="solid"/>
              </a:ln>
              <a:solidFill>
                <a:schemeClr val="tx2">
                  <a:lumMod val="20000"/>
                  <a:lumOff val="80000"/>
                </a:schemeClr>
              </a:solidFill>
              <a:effectLst>
                <a:outerShdw blurRad="41275" dist="20320" dir="1800000" algn="tl" rotWithShape="0">
                  <a:srgbClr val="000000">
                    <a:alpha val="40000"/>
                  </a:srgbClr>
                </a:outerShdw>
              </a:effectLst>
              <a:latin typeface="Century Gothic"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840" y="1846681"/>
            <a:ext cx="269160" cy="344069"/>
          </a:xfrm>
          <a:prstGeom prst="rect">
            <a:avLst/>
          </a:prstGeom>
        </p:spPr>
      </p:pic>
    </p:spTree>
    <p:extLst>
      <p:ext uri="{BB962C8B-B14F-4D97-AF65-F5344CB8AC3E}">
        <p14:creationId xmlns:p14="http://schemas.microsoft.com/office/powerpoint/2010/main" val="204810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96858"/>
            <a:ext cx="9144000" cy="5240357"/>
          </a:xfrm>
          <a:prstGeom prst="rect">
            <a:avLst/>
          </a:prstGeom>
          <a:ln>
            <a:solidFill>
              <a:schemeClr val="bg1"/>
            </a:solidFill>
          </a:ln>
          <a:effectLst/>
        </p:spPr>
      </p:pic>
      <p:sp>
        <p:nvSpPr>
          <p:cNvPr id="2" name="Rectangle 1"/>
          <p:cNvSpPr/>
          <p:nvPr/>
        </p:nvSpPr>
        <p:spPr>
          <a:xfrm>
            <a:off x="2361044" y="209550"/>
            <a:ext cx="4421916"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Troubleshooting tips</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381000" y="3637598"/>
            <a:ext cx="4472276" cy="461665"/>
          </a:xfrm>
          <a:prstGeom prst="rect">
            <a:avLst/>
          </a:prstGeom>
          <a:noFill/>
          <a:ln>
            <a:noFill/>
          </a:ln>
        </p:spPr>
        <p:txBody>
          <a:bodyPr wrap="square" rtlCol="0">
            <a:spAutoFit/>
          </a:bodyPr>
          <a:lstStyle/>
          <a:p>
            <a:r>
              <a:rPr lang="en-US" sz="1200" b="1" i="1" dirty="0" smtClean="0">
                <a:solidFill>
                  <a:srgbClr val="FF0000"/>
                </a:solidFill>
                <a:latin typeface="Century Gothic" pitchFamily="34" charset="0"/>
              </a:rPr>
              <a:t> </a:t>
            </a:r>
            <a:endParaRPr lang="en-US" sz="1200" b="1" i="1" u="sng" dirty="0" smtClean="0">
              <a:solidFill>
                <a:srgbClr val="FF0000"/>
              </a:solidFill>
              <a:latin typeface="Century Gothic" pitchFamily="34" charset="0"/>
            </a:endParaRPr>
          </a:p>
          <a:p>
            <a:endParaRPr lang="en-US" sz="400" i="1" dirty="0">
              <a:solidFill>
                <a:schemeClr val="bg1"/>
              </a:solidFill>
              <a:latin typeface="Century Gothic" pitchFamily="34" charset="0"/>
            </a:endParaRPr>
          </a:p>
          <a:p>
            <a:endParaRPr lang="en-US" sz="400" i="1" dirty="0" smtClean="0">
              <a:solidFill>
                <a:schemeClr val="bg1"/>
              </a:solidFill>
              <a:latin typeface="Century Gothic" pitchFamily="34" charset="0"/>
            </a:endParaRPr>
          </a:p>
          <a:p>
            <a:endParaRPr lang="en-US" sz="400" i="1" dirty="0">
              <a:solidFill>
                <a:schemeClr val="bg1"/>
              </a:solidFill>
              <a:latin typeface="Century Gothic" pitchFamily="34" charset="0"/>
            </a:endParaRPr>
          </a:p>
        </p:txBody>
      </p:sp>
      <p:sp>
        <p:nvSpPr>
          <p:cNvPr id="9" name="TextBox 8"/>
          <p:cNvSpPr txBox="1"/>
          <p:nvPr/>
        </p:nvSpPr>
        <p:spPr>
          <a:xfrm>
            <a:off x="1219200" y="933450"/>
            <a:ext cx="6400800" cy="3416320"/>
          </a:xfrm>
          <a:prstGeom prst="rect">
            <a:avLst/>
          </a:prstGeom>
          <a:noFill/>
        </p:spPr>
        <p:txBody>
          <a:bodyPr wrap="square" rtlCol="0">
            <a:spAutoFit/>
          </a:bodyPr>
          <a:lstStyle/>
          <a:p>
            <a:r>
              <a:rPr lang="en-US" dirty="0" smtClean="0">
                <a:solidFill>
                  <a:schemeClr val="bg1"/>
                </a:solidFill>
                <a:latin typeface="Wingdings" pitchFamily="2" charset="2"/>
              </a:rPr>
              <a:t>n</a:t>
            </a:r>
            <a:r>
              <a:rPr lang="en-US" dirty="0" smtClean="0">
                <a:solidFill>
                  <a:schemeClr val="bg1"/>
                </a:solidFill>
              </a:rPr>
              <a:t> </a:t>
            </a:r>
            <a:r>
              <a:rPr lang="en-US" dirty="0" smtClean="0">
                <a:solidFill>
                  <a:schemeClr val="bg1">
                    <a:lumMod val="95000"/>
                  </a:schemeClr>
                </a:solidFill>
              </a:rPr>
              <a:t> If you get the message </a:t>
            </a:r>
            <a:r>
              <a:rPr lang="en-US" b="1" dirty="0" smtClean="0">
                <a:solidFill>
                  <a:srgbClr val="FF0000"/>
                </a:solidFill>
              </a:rPr>
              <a:t>“an unexpected error has occurred”              </a:t>
            </a:r>
          </a:p>
          <a:p>
            <a:r>
              <a:rPr lang="en-US" dirty="0" smtClean="0">
                <a:solidFill>
                  <a:schemeClr val="bg1">
                    <a:lumMod val="95000"/>
                  </a:schemeClr>
                </a:solidFill>
              </a:rPr>
              <a:t>     wait 30  seconds, go back and try clicking </a:t>
            </a:r>
            <a:r>
              <a:rPr lang="en-US" dirty="0" smtClean="0"/>
              <a:t> </a:t>
            </a:r>
            <a:r>
              <a:rPr lang="en-US" dirty="0" smtClean="0">
                <a:solidFill>
                  <a:schemeClr val="bg1"/>
                </a:solidFill>
              </a:rPr>
              <a:t>again.</a:t>
            </a:r>
          </a:p>
          <a:p>
            <a:endParaRPr lang="en-US" dirty="0" smtClean="0">
              <a:solidFill>
                <a:schemeClr val="bg1"/>
              </a:solidFill>
            </a:endParaRPr>
          </a:p>
          <a:p>
            <a:pPr marL="285750" indent="-285750">
              <a:buFont typeface="Wingdings"/>
              <a:buChar char="n"/>
            </a:pPr>
            <a:r>
              <a:rPr lang="en-US" dirty="0" smtClean="0">
                <a:solidFill>
                  <a:schemeClr val="bg1"/>
                </a:solidFill>
              </a:rPr>
              <a:t>You must have </a:t>
            </a:r>
            <a:r>
              <a:rPr lang="en-US" b="1" dirty="0" smtClean="0">
                <a:solidFill>
                  <a:srgbClr val="FF0000"/>
                </a:solidFill>
              </a:rPr>
              <a:t>PowerPoint 2010 </a:t>
            </a:r>
            <a:r>
              <a:rPr lang="en-US" dirty="0" smtClean="0">
                <a:solidFill>
                  <a:schemeClr val="bg1"/>
                </a:solidFill>
              </a:rPr>
              <a:t>or higher for the direct link to work.</a:t>
            </a:r>
          </a:p>
          <a:p>
            <a:pPr marL="285750" indent="-285750">
              <a:buFont typeface="Wingdings"/>
              <a:buChar char="n"/>
            </a:pPr>
            <a:endParaRPr lang="en-US" dirty="0">
              <a:solidFill>
                <a:schemeClr val="bg1"/>
              </a:solidFill>
            </a:endParaRPr>
          </a:p>
          <a:p>
            <a:pPr marL="285750" indent="-285750">
              <a:buFont typeface="Wingdings"/>
              <a:buChar char="n"/>
            </a:pPr>
            <a:r>
              <a:rPr lang="en-US" b="1" dirty="0">
                <a:solidFill>
                  <a:schemeClr val="bg1"/>
                </a:solidFill>
              </a:rPr>
              <a:t>If you are unable to get a direct link to </a:t>
            </a:r>
            <a:r>
              <a:rPr lang="en-US" b="1" dirty="0" err="1" smtClean="0">
                <a:solidFill>
                  <a:schemeClr val="bg1"/>
                </a:solidFill>
              </a:rPr>
              <a:t>Vimeo</a:t>
            </a:r>
            <a:r>
              <a:rPr lang="en-US" b="1" dirty="0" smtClean="0">
                <a:solidFill>
                  <a:schemeClr val="bg1"/>
                </a:solidFill>
              </a:rPr>
              <a:t>, </a:t>
            </a:r>
            <a:r>
              <a:rPr lang="en-US" b="1" dirty="0">
                <a:solidFill>
                  <a:schemeClr val="bg1"/>
                </a:solidFill>
              </a:rPr>
              <a:t>you may </a:t>
            </a:r>
            <a:endParaRPr lang="en-US" b="1" dirty="0" smtClean="0">
              <a:solidFill>
                <a:schemeClr val="bg1"/>
              </a:solidFill>
            </a:endParaRPr>
          </a:p>
          <a:p>
            <a:r>
              <a:rPr lang="en-US" b="1" dirty="0" smtClean="0">
                <a:solidFill>
                  <a:schemeClr val="bg1"/>
                </a:solidFill>
              </a:rPr>
              <a:t>     access </a:t>
            </a:r>
            <a:r>
              <a:rPr lang="en-US" b="1" dirty="0">
                <a:solidFill>
                  <a:schemeClr val="bg1"/>
                </a:solidFill>
              </a:rPr>
              <a:t>the film </a:t>
            </a:r>
            <a:r>
              <a:rPr lang="en-US" b="1" dirty="0" smtClean="0">
                <a:solidFill>
                  <a:schemeClr val="bg1"/>
                </a:solidFill>
              </a:rPr>
              <a:t>by </a:t>
            </a:r>
            <a:r>
              <a:rPr lang="en-US" b="1" dirty="0">
                <a:solidFill>
                  <a:schemeClr val="bg1"/>
                </a:solidFill>
              </a:rPr>
              <a:t>opening your web browser and entering </a:t>
            </a:r>
            <a:r>
              <a:rPr lang="en-US" b="1" dirty="0" smtClean="0">
                <a:solidFill>
                  <a:schemeClr val="bg1"/>
                </a:solidFill>
              </a:rPr>
              <a:t> </a:t>
            </a:r>
          </a:p>
          <a:p>
            <a:r>
              <a:rPr lang="en-US" b="1" dirty="0">
                <a:solidFill>
                  <a:schemeClr val="bg1"/>
                </a:solidFill>
              </a:rPr>
              <a:t> </a:t>
            </a:r>
            <a:r>
              <a:rPr lang="en-US" b="1" dirty="0" smtClean="0">
                <a:solidFill>
                  <a:schemeClr val="bg1"/>
                </a:solidFill>
              </a:rPr>
              <a:t>    </a:t>
            </a:r>
            <a:r>
              <a:rPr lang="en-US" b="1" dirty="0" smtClean="0">
                <a:solidFill>
                  <a:srgbClr val="FF0000"/>
                </a:solidFill>
              </a:rPr>
              <a:t>http</a:t>
            </a:r>
            <a:r>
              <a:rPr lang="en-US" b="1" dirty="0">
                <a:solidFill>
                  <a:srgbClr val="FF0000"/>
                </a:solidFill>
              </a:rPr>
              <a:t>://www.hrcbuffalo.org/blue-tattoo/  </a:t>
            </a:r>
          </a:p>
          <a:p>
            <a:pPr marL="285750" indent="-285750">
              <a:buFont typeface="Wingdings"/>
              <a:buChar char="n"/>
            </a:pPr>
            <a:endParaRPr lang="en-US" b="1" dirty="0" smtClean="0">
              <a:solidFill>
                <a:schemeClr val="bg1"/>
              </a:solidFill>
            </a:endParaRPr>
          </a:p>
          <a:p>
            <a:endParaRPr lang="en-US" dirty="0" smtClean="0">
              <a:solidFill>
                <a:srgbClr val="FF0000"/>
              </a:solidFill>
            </a:endParaRPr>
          </a:p>
          <a:p>
            <a:endParaRPr lang="en-US" dirty="0">
              <a:solidFill>
                <a:schemeClr val="bg1"/>
              </a:solidFill>
            </a:endParaRPr>
          </a:p>
        </p:txBody>
      </p:sp>
      <p:sp>
        <p:nvSpPr>
          <p:cNvPr id="11" name="TextBox 10"/>
          <p:cNvSpPr txBox="1"/>
          <p:nvPr/>
        </p:nvSpPr>
        <p:spPr>
          <a:xfrm>
            <a:off x="4048125" y="4476750"/>
            <a:ext cx="4419600" cy="369332"/>
          </a:xfrm>
          <a:prstGeom prst="rect">
            <a:avLst/>
          </a:prstGeom>
          <a:noFill/>
        </p:spPr>
        <p:txBody>
          <a:bodyPr wrap="square" rtlCol="0">
            <a:spAutoFit/>
          </a:bodyPr>
          <a:lstStyle/>
          <a:p>
            <a:r>
              <a:rPr lang="en-US" i="1" dirty="0" smtClean="0">
                <a:solidFill>
                  <a:schemeClr val="tx2">
                    <a:lumMod val="60000"/>
                    <a:lumOff val="40000"/>
                  </a:schemeClr>
                </a:solidFill>
              </a:rPr>
              <a:t>Advance to next slide after viewing the film </a:t>
            </a:r>
            <a:endParaRPr lang="en-US" i="1" dirty="0">
              <a:solidFill>
                <a:schemeClr val="tx2">
                  <a:lumMod val="60000"/>
                  <a:lumOff val="40000"/>
                </a:schemeClr>
              </a:solidFill>
            </a:endParaRPr>
          </a:p>
        </p:txBody>
      </p:sp>
    </p:spTree>
    <p:extLst>
      <p:ext uri="{BB962C8B-B14F-4D97-AF65-F5344CB8AC3E}">
        <p14:creationId xmlns:p14="http://schemas.microsoft.com/office/powerpoint/2010/main" val="366935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050"/>
            <a:ext cx="9144000" cy="5143500"/>
          </a:xfrm>
          <a:prstGeom prst="rect">
            <a:avLst/>
          </a:prstGeom>
        </p:spPr>
      </p:pic>
      <p:sp>
        <p:nvSpPr>
          <p:cNvPr id="3" name="Rectangle 2"/>
          <p:cNvSpPr/>
          <p:nvPr/>
        </p:nvSpPr>
        <p:spPr>
          <a:xfrm>
            <a:off x="915435" y="1162645"/>
            <a:ext cx="737028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chemeClr val="bg2">
                    <a:lumMod val="90000"/>
                  </a:schemeClr>
                </a:solidFill>
                <a:effectLst>
                  <a:reflection blurRad="12700" stA="50000" endPos="50000" dist="5000" dir="5400000" sy="-100000" rotWithShape="0"/>
                </a:effectLst>
              </a:rPr>
              <a:t>Discussion/Questions</a:t>
            </a:r>
            <a:endParaRPr lang="en-US" sz="5400" b="1" cap="all" spc="0" dirty="0">
              <a:ln w="0"/>
              <a:solidFill>
                <a:schemeClr val="bg2">
                  <a:lumMod val="9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928910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sp>
        <p:nvSpPr>
          <p:cNvPr id="5" name="TextBox 4"/>
          <p:cNvSpPr txBox="1"/>
          <p:nvPr/>
        </p:nvSpPr>
        <p:spPr>
          <a:xfrm>
            <a:off x="1676400" y="895351"/>
            <a:ext cx="6248400" cy="3046988"/>
          </a:xfrm>
          <a:prstGeom prst="rect">
            <a:avLst/>
          </a:prstGeom>
          <a:noFill/>
        </p:spPr>
        <p:txBody>
          <a:bodyPr wrap="square" rtlCol="0">
            <a:spAutoFit/>
          </a:bodyPr>
          <a:lstStyle/>
          <a:p>
            <a:r>
              <a:rPr lang="en-US" sz="2000" b="1" dirty="0" smtClean="0">
                <a:ln>
                  <a:solidFill>
                    <a:schemeClr val="tx1"/>
                  </a:solidFill>
                </a:ln>
                <a:solidFill>
                  <a:schemeClr val="bg1">
                    <a:lumMod val="95000"/>
                  </a:schemeClr>
                </a:solidFill>
              </a:rPr>
              <a:t>The film began with a quote from Rudyard Kipling:  “If history were taught in the form of stories, it would never be forgotten.”  Do you think this is true?   Why?</a:t>
            </a:r>
          </a:p>
          <a:p>
            <a:r>
              <a:rPr lang="en-US" sz="2000" b="1" dirty="0">
                <a:ln>
                  <a:solidFill>
                    <a:schemeClr val="tx1"/>
                  </a:solidFill>
                </a:ln>
                <a:solidFill>
                  <a:schemeClr val="bg1">
                    <a:lumMod val="95000"/>
                  </a:schemeClr>
                </a:solidFill>
              </a:rPr>
              <a:t> </a:t>
            </a:r>
            <a:r>
              <a:rPr lang="en-US" sz="2000" b="1" dirty="0" smtClean="0">
                <a:ln>
                  <a:solidFill>
                    <a:schemeClr val="tx1"/>
                  </a:solidFill>
                </a:ln>
                <a:solidFill>
                  <a:schemeClr val="bg1">
                    <a:lumMod val="95000"/>
                  </a:schemeClr>
                </a:solidFill>
              </a:rPr>
              <a:t>    </a:t>
            </a:r>
          </a:p>
          <a:p>
            <a:r>
              <a:rPr lang="en-US" sz="2000" b="1" dirty="0" smtClean="0">
                <a:ln>
                  <a:solidFill>
                    <a:schemeClr val="tx1"/>
                  </a:solidFill>
                </a:ln>
                <a:solidFill>
                  <a:schemeClr val="bg1">
                    <a:lumMod val="95000"/>
                  </a:schemeClr>
                </a:solidFill>
              </a:rPr>
              <a:t>How does this quote relate to the film you just saw?</a:t>
            </a:r>
          </a:p>
          <a:p>
            <a:endParaRPr lang="en-US" sz="2000" b="1" dirty="0">
              <a:ln>
                <a:solidFill>
                  <a:schemeClr val="tx1"/>
                </a:solidFill>
              </a:ln>
              <a:solidFill>
                <a:schemeClr val="bg1">
                  <a:lumMod val="95000"/>
                </a:schemeClr>
              </a:solidFill>
            </a:endParaRPr>
          </a:p>
          <a:p>
            <a:r>
              <a:rPr lang="en-US" sz="2000" b="1" dirty="0" smtClean="0">
                <a:ln>
                  <a:solidFill>
                    <a:schemeClr val="tx1"/>
                  </a:solidFill>
                </a:ln>
                <a:solidFill>
                  <a:schemeClr val="bg1">
                    <a:lumMod val="95000"/>
                  </a:schemeClr>
                </a:solidFill>
              </a:rPr>
              <a:t>Why is it important that history not be forgotten? </a:t>
            </a:r>
            <a:br>
              <a:rPr lang="en-US" sz="2000" b="1" dirty="0" smtClean="0">
                <a:ln>
                  <a:solidFill>
                    <a:schemeClr val="tx1"/>
                  </a:solidFill>
                </a:ln>
                <a:solidFill>
                  <a:schemeClr val="bg1">
                    <a:lumMod val="95000"/>
                  </a:schemeClr>
                </a:solidFill>
              </a:rPr>
            </a:br>
            <a:endParaRPr lang="en-US" sz="2000" b="1" dirty="0" smtClean="0">
              <a:ln>
                <a:solidFill>
                  <a:schemeClr val="tx1"/>
                </a:solidFill>
              </a:ln>
              <a:solidFill>
                <a:schemeClr val="bg1">
                  <a:lumMod val="95000"/>
                </a:schemeClr>
              </a:solidFill>
            </a:endParaRPr>
          </a:p>
          <a:p>
            <a:r>
              <a:rPr lang="en-US" sz="1400" dirty="0" smtClean="0">
                <a:ln>
                  <a:solidFill>
                    <a:schemeClr val="tx1"/>
                  </a:solidFill>
                </a:ln>
                <a:solidFill>
                  <a:schemeClr val="accent1">
                    <a:lumMod val="75000"/>
                  </a:schemeClr>
                </a:solidFill>
                <a:latin typeface="Century Gothic" pitchFamily="34" charset="0"/>
              </a:rPr>
              <a:t>Describe your thoughts on hearing a song or seeing a film about history rather than reading it in a textbook</a:t>
            </a:r>
            <a:endParaRPr lang="en-US" sz="1400" dirty="0">
              <a:ln>
                <a:solidFill>
                  <a:schemeClr val="tx1"/>
                </a:solidFill>
              </a:ln>
              <a:solidFill>
                <a:schemeClr val="accent1">
                  <a:lumMod val="75000"/>
                </a:schemeClr>
              </a:solidFill>
              <a:latin typeface="Century Gothic" pitchFamily="34" charset="0"/>
            </a:endParaRPr>
          </a:p>
        </p:txBody>
      </p:sp>
    </p:spTree>
    <p:extLst>
      <p:ext uri="{BB962C8B-B14F-4D97-AF65-F5344CB8AC3E}">
        <p14:creationId xmlns:p14="http://schemas.microsoft.com/office/powerpoint/2010/main" val="2317809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62550"/>
          </a:xfrm>
          <a:prstGeom prst="rect">
            <a:avLst/>
          </a:prstGeom>
        </p:spPr>
      </p:pic>
      <p:sp>
        <p:nvSpPr>
          <p:cNvPr id="5" name="TextBox 4"/>
          <p:cNvSpPr txBox="1"/>
          <p:nvPr/>
        </p:nvSpPr>
        <p:spPr>
          <a:xfrm>
            <a:off x="1676400" y="895351"/>
            <a:ext cx="6096000" cy="1323439"/>
          </a:xfrm>
          <a:prstGeom prst="rect">
            <a:avLst/>
          </a:prstGeom>
          <a:noFill/>
        </p:spPr>
        <p:txBody>
          <a:bodyPr wrap="square" rtlCol="0">
            <a:spAutoFit/>
          </a:bodyPr>
          <a:lstStyle/>
          <a:p>
            <a:r>
              <a:rPr lang="en-US" sz="2000" b="1" dirty="0" smtClean="0">
                <a:ln>
                  <a:solidFill>
                    <a:srgbClr val="002060"/>
                  </a:solidFill>
                </a:ln>
                <a:solidFill>
                  <a:schemeClr val="bg1">
                    <a:lumMod val="95000"/>
                  </a:schemeClr>
                </a:solidFill>
              </a:rPr>
              <a:t>The film talks about “survivors.”   Give an example of a survivor.</a:t>
            </a:r>
          </a:p>
          <a:p>
            <a:r>
              <a:rPr lang="en-US" sz="2000" b="1" dirty="0">
                <a:ln>
                  <a:solidFill>
                    <a:srgbClr val="002060"/>
                  </a:solidFill>
                </a:ln>
                <a:solidFill>
                  <a:schemeClr val="bg1">
                    <a:lumMod val="95000"/>
                  </a:schemeClr>
                </a:solidFill>
              </a:rPr>
              <a:t> </a:t>
            </a:r>
            <a:r>
              <a:rPr lang="en-US" sz="2000" b="1" dirty="0" smtClean="0">
                <a:ln>
                  <a:solidFill>
                    <a:srgbClr val="002060"/>
                  </a:solidFill>
                </a:ln>
                <a:solidFill>
                  <a:schemeClr val="bg1">
                    <a:lumMod val="95000"/>
                  </a:schemeClr>
                </a:solidFill>
              </a:rPr>
              <a:t>   </a:t>
            </a:r>
            <a:endParaRPr lang="en-US" sz="2000" b="1" dirty="0">
              <a:ln>
                <a:solidFill>
                  <a:srgbClr val="002060"/>
                </a:solidFill>
              </a:ln>
              <a:solidFill>
                <a:schemeClr val="bg1">
                  <a:lumMod val="95000"/>
                </a:schemeClr>
              </a:solidFill>
            </a:endParaRPr>
          </a:p>
          <a:p>
            <a:r>
              <a:rPr lang="en-US" sz="2000" b="1" dirty="0" smtClean="0">
                <a:ln>
                  <a:solidFill>
                    <a:srgbClr val="002060"/>
                  </a:solidFill>
                </a:ln>
                <a:solidFill>
                  <a:schemeClr val="bg1">
                    <a:lumMod val="95000"/>
                  </a:schemeClr>
                </a:solidFill>
              </a:rPr>
              <a:t> Why is that a good word to describe Dina?</a:t>
            </a:r>
            <a:endParaRPr lang="en-US" sz="2000" b="1" dirty="0">
              <a:ln>
                <a:solidFill>
                  <a:srgbClr val="002060"/>
                </a:solidFill>
              </a:ln>
              <a:solidFill>
                <a:schemeClr val="bg1">
                  <a:lumMod val="95000"/>
                </a:schemeClr>
              </a:solidFill>
            </a:endParaRPr>
          </a:p>
        </p:txBody>
      </p:sp>
    </p:spTree>
    <p:extLst>
      <p:ext uri="{BB962C8B-B14F-4D97-AF65-F5344CB8AC3E}">
        <p14:creationId xmlns:p14="http://schemas.microsoft.com/office/powerpoint/2010/main" val="101985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62550"/>
          </a:xfrm>
          <a:prstGeom prst="rect">
            <a:avLst/>
          </a:prstGeom>
        </p:spPr>
      </p:pic>
      <p:sp>
        <p:nvSpPr>
          <p:cNvPr id="5" name="TextBox 4"/>
          <p:cNvSpPr txBox="1"/>
          <p:nvPr/>
        </p:nvSpPr>
        <p:spPr>
          <a:xfrm>
            <a:off x="1676400" y="590550"/>
            <a:ext cx="6096000" cy="3724096"/>
          </a:xfrm>
          <a:prstGeom prst="rect">
            <a:avLst/>
          </a:prstGeom>
          <a:noFill/>
        </p:spPr>
        <p:txBody>
          <a:bodyPr wrap="square" rtlCol="0">
            <a:spAutoFit/>
          </a:bodyPr>
          <a:lstStyle/>
          <a:p>
            <a:r>
              <a:rPr lang="en-US" sz="2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What does “identity” mean?</a:t>
            </a:r>
          </a:p>
          <a:p>
            <a:endParaRPr lang="en-US" sz="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en-US" sz="2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Who are the people and what are the things in your life that are important to you?  How would you feel if all those people and all your possessions were suddenly taken away?</a:t>
            </a:r>
          </a:p>
          <a:p>
            <a:endParaRPr lang="en-US" sz="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en-US" sz="2000" dirty="0" smtClean="0">
                <a:ln w="12700">
                  <a:noFill/>
                  <a:prstDash val="solid"/>
                </a:ln>
                <a:effectLst>
                  <a:outerShdw blurRad="41275" dist="20320" dir="1800000" algn="tl" rotWithShape="0">
                    <a:srgbClr val="000000">
                      <a:alpha val="40000"/>
                    </a:srgbClr>
                  </a:outerShdw>
                </a:effectLst>
              </a:rPr>
              <a:t>Concentration camp prisoners  had numbers tattooed on their arms so they could be identified by the Nazis. </a:t>
            </a:r>
          </a:p>
          <a:p>
            <a:r>
              <a:rPr lang="en-US" sz="2000" dirty="0" smtClean="0">
                <a:ln w="12700">
                  <a:noFill/>
                  <a:prstDash val="solid"/>
                </a:ln>
                <a:effectLst>
                  <a:outerShdw blurRad="41275" dist="20320" dir="1800000" algn="tl" rotWithShape="0">
                    <a:srgbClr val="000000">
                      <a:alpha val="40000"/>
                    </a:srgbClr>
                  </a:outerShdw>
                </a:effectLst>
              </a:rPr>
              <a:t>Why do you think they did this?</a:t>
            </a:r>
          </a:p>
          <a:p>
            <a:endParaRPr lang="en-US" sz="2000" dirty="0">
              <a:ln w="12700">
                <a:noFill/>
                <a:prstDash val="solid"/>
              </a:ln>
              <a:solidFill>
                <a:schemeClr val="bg1"/>
              </a:solidFill>
              <a:effectLst>
                <a:outerShdw blurRad="41275" dist="20320" dir="1800000" algn="tl" rotWithShape="0">
                  <a:srgbClr val="000000">
                    <a:alpha val="40000"/>
                  </a:srgbClr>
                </a:outerShdw>
              </a:effectLst>
            </a:endParaRPr>
          </a:p>
          <a:p>
            <a:r>
              <a:rPr lang="en-US" sz="2000" dirty="0" smtClean="0">
                <a:ln w="12700">
                  <a:noFill/>
                  <a:prstDash val="solid"/>
                </a:ln>
                <a:effectLst>
                  <a:outerShdw blurRad="41275" dist="20320" dir="1800000" algn="tl" rotWithShape="0">
                    <a:srgbClr val="000000">
                      <a:alpha val="40000"/>
                    </a:srgbClr>
                  </a:outerShdw>
                </a:effectLst>
              </a:rPr>
              <a:t>How would you feel if the people around you stripped you of </a:t>
            </a:r>
            <a:r>
              <a:rPr lang="en-US" sz="2000" i="1" dirty="0" smtClean="0">
                <a:ln w="12700">
                  <a:noFill/>
                  <a:prstDash val="solid"/>
                </a:ln>
                <a:effectLst>
                  <a:outerShdw blurRad="41275" dist="20320" dir="1800000" algn="tl" rotWithShape="0">
                    <a:srgbClr val="000000">
                      <a:alpha val="40000"/>
                    </a:srgbClr>
                  </a:outerShdw>
                </a:effectLst>
              </a:rPr>
              <a:t>your</a:t>
            </a:r>
            <a:r>
              <a:rPr lang="en-US" sz="2000" dirty="0" smtClean="0">
                <a:ln w="12700">
                  <a:noFill/>
                  <a:prstDash val="solid"/>
                </a:ln>
                <a:effectLst>
                  <a:outerShdw blurRad="41275" dist="20320" dir="1800000" algn="tl" rotWithShape="0">
                    <a:srgbClr val="000000">
                      <a:alpha val="40000"/>
                    </a:srgbClr>
                  </a:outerShdw>
                </a:effectLst>
              </a:rPr>
              <a:t> identity?</a:t>
            </a:r>
            <a:endParaRPr lang="en-US" sz="2000" dirty="0">
              <a:ln w="12700">
                <a:no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98016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62550"/>
          </a:xfrm>
          <a:prstGeom prst="rect">
            <a:avLst/>
          </a:prstGeom>
        </p:spPr>
      </p:pic>
      <p:sp>
        <p:nvSpPr>
          <p:cNvPr id="5" name="TextBox 4"/>
          <p:cNvSpPr txBox="1"/>
          <p:nvPr/>
        </p:nvSpPr>
        <p:spPr>
          <a:xfrm>
            <a:off x="1676400" y="590551"/>
            <a:ext cx="6096000" cy="3170099"/>
          </a:xfrm>
          <a:prstGeom prst="rect">
            <a:avLst/>
          </a:prstGeom>
          <a:noFill/>
        </p:spPr>
        <p:txBody>
          <a:bodyPr wrap="square" rtlCol="0">
            <a:spAutoFit/>
          </a:bodyPr>
          <a:lstStyle/>
          <a:p>
            <a:r>
              <a:rPr lang="en-US" sz="2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Why does the film end with the following quote by Holocaust survivor and author </a:t>
            </a:r>
            <a:r>
              <a:rPr lang="en-US" sz="20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Elie</a:t>
            </a:r>
            <a:r>
              <a:rPr lang="en-US" sz="2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Wiesel from his book </a:t>
            </a:r>
            <a:r>
              <a:rPr lang="en-US" sz="20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Night</a:t>
            </a:r>
            <a:r>
              <a:rPr lang="en-US" sz="2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“I swore never to be silent when human beings endure suffering and humiliation.”</a:t>
            </a:r>
          </a:p>
          <a:p>
            <a:endPar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en-US" sz="2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Describe a time when you or someone you know of spoke out against suffering and/or humiliation.  </a:t>
            </a:r>
          </a:p>
          <a:p>
            <a:endPar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r>
              <a:rPr lang="en-US" sz="2000" dirty="0" smtClean="0">
                <a:ln w="12700">
                  <a:noFill/>
                  <a:prstDash val="solid"/>
                </a:ln>
                <a:effectLst>
                  <a:outerShdw blurRad="41275" dist="20320" dir="1800000" algn="tl" rotWithShape="0">
                    <a:srgbClr val="000000">
                      <a:alpha val="40000"/>
                    </a:srgbClr>
                  </a:outerShdw>
                </a:effectLst>
              </a:rPr>
              <a:t>Explain how your action or the action of that other person might have made a difference</a:t>
            </a:r>
            <a:r>
              <a:rPr lang="en-US" sz="2000" b="1" dirty="0" smtClean="0">
                <a:ln w="12700">
                  <a:noFill/>
                  <a:prstDash val="solid"/>
                </a:ln>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449189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sp>
        <p:nvSpPr>
          <p:cNvPr id="5" name="TextBox 4"/>
          <p:cNvSpPr txBox="1"/>
          <p:nvPr/>
        </p:nvSpPr>
        <p:spPr>
          <a:xfrm>
            <a:off x="1447800" y="285750"/>
            <a:ext cx="6096000" cy="523220"/>
          </a:xfrm>
          <a:prstGeom prst="rect">
            <a:avLst/>
          </a:prstGeom>
          <a:noFill/>
        </p:spPr>
        <p:txBody>
          <a:bodyPr wrap="square" rtlCol="0">
            <a:spAutoFit/>
          </a:bodyPr>
          <a:lstStyle/>
          <a:p>
            <a:pPr algn="ctr"/>
            <a:r>
              <a:rPr lang="en-US" sz="2800" b="1" dirty="0" smtClean="0">
                <a:ln w="12700">
                  <a:noFill/>
                  <a:prstDash val="solid"/>
                </a:ln>
                <a:solidFill>
                  <a:schemeClr val="bg1"/>
                </a:solidFill>
                <a:effectLst>
                  <a:outerShdw blurRad="41275" dist="20320" dir="1800000" algn="tl" rotWithShape="0">
                    <a:srgbClr val="000000">
                      <a:alpha val="40000"/>
                    </a:srgbClr>
                  </a:outerShdw>
                </a:effectLst>
              </a:rPr>
              <a:t>ASSIGNMENT</a:t>
            </a:r>
          </a:p>
        </p:txBody>
      </p:sp>
      <p:sp>
        <p:nvSpPr>
          <p:cNvPr id="6" name="TextBox 5"/>
          <p:cNvSpPr txBox="1"/>
          <p:nvPr/>
        </p:nvSpPr>
        <p:spPr>
          <a:xfrm>
            <a:off x="762000" y="1047750"/>
            <a:ext cx="7467600" cy="3970318"/>
          </a:xfrm>
          <a:prstGeom prst="rect">
            <a:avLst/>
          </a:prstGeom>
          <a:noFill/>
        </p:spPr>
        <p:txBody>
          <a:bodyPr wrap="square" rtlCol="0">
            <a:spAutoFit/>
          </a:bodyPr>
          <a:lstStyle/>
          <a:p>
            <a:pPr algn="ctr"/>
            <a:r>
              <a:rPr lang="en-US" b="1" dirty="0" smtClean="0">
                <a:solidFill>
                  <a:schemeClr val="bg1"/>
                </a:solidFill>
                <a:latin typeface="Century Gothic" pitchFamily="34" charset="0"/>
              </a:rPr>
              <a:t>The film and song </a:t>
            </a:r>
            <a:r>
              <a:rPr lang="en-US" b="1" i="1" dirty="0" smtClean="0">
                <a:solidFill>
                  <a:schemeClr val="bg1"/>
                </a:solidFill>
                <a:latin typeface="Century Gothic" pitchFamily="34" charset="0"/>
              </a:rPr>
              <a:t>Blue Tattoo </a:t>
            </a:r>
            <a:r>
              <a:rPr lang="en-US" b="1" dirty="0" smtClean="0">
                <a:solidFill>
                  <a:schemeClr val="bg1"/>
                </a:solidFill>
                <a:latin typeface="Century Gothic" pitchFamily="34" charset="0"/>
              </a:rPr>
              <a:t>encourages us to learn the lessons of the Holocaust so that it will never happens again</a:t>
            </a:r>
            <a:r>
              <a:rPr lang="en-US" dirty="0" smtClean="0">
                <a:solidFill>
                  <a:schemeClr val="bg1"/>
                </a:solidFill>
                <a:latin typeface="Century Gothic" pitchFamily="34" charset="0"/>
              </a:rPr>
              <a:t>.</a:t>
            </a:r>
          </a:p>
          <a:p>
            <a:endParaRPr lang="en-US" dirty="0" smtClean="0">
              <a:latin typeface="Century Gothic" pitchFamily="34" charset="0"/>
            </a:endParaRPr>
          </a:p>
          <a:p>
            <a:pPr algn="ctr"/>
            <a:r>
              <a:rPr lang="en-US" b="1" dirty="0" smtClean="0">
                <a:solidFill>
                  <a:schemeClr val="bg1"/>
                </a:solidFill>
                <a:latin typeface="Century Gothic" pitchFamily="34" charset="0"/>
              </a:rPr>
              <a:t>After watching the movie/hearing the song, please </a:t>
            </a:r>
          </a:p>
          <a:p>
            <a:pPr algn="ctr"/>
            <a:r>
              <a:rPr lang="en-US" b="1" dirty="0" smtClean="0">
                <a:solidFill>
                  <a:schemeClr val="bg1"/>
                </a:solidFill>
                <a:latin typeface="Century Gothic" pitchFamily="34" charset="0"/>
              </a:rPr>
              <a:t>write a fictional “Letter to Dina” that includes</a:t>
            </a:r>
          </a:p>
          <a:p>
            <a:pPr algn="ctr"/>
            <a:r>
              <a:rPr lang="en-US" b="1" dirty="0" smtClean="0">
                <a:solidFill>
                  <a:schemeClr val="bg1"/>
                </a:solidFill>
                <a:latin typeface="Century Gothic" pitchFamily="34" charset="0"/>
              </a:rPr>
              <a:t> your thoughts on the following:</a:t>
            </a:r>
          </a:p>
          <a:p>
            <a:endParaRPr lang="en-US" dirty="0" smtClean="0"/>
          </a:p>
          <a:p>
            <a:r>
              <a:rPr lang="en-US" dirty="0" smtClean="0">
                <a:latin typeface="Wingdings" pitchFamily="2" charset="2"/>
              </a:rPr>
              <a:t>n</a:t>
            </a:r>
            <a:r>
              <a:rPr lang="en-US" dirty="0" smtClean="0"/>
              <a:t> Explain why learning about her story is important</a:t>
            </a:r>
          </a:p>
          <a:p>
            <a:pPr>
              <a:buFont typeface="Wingdings"/>
              <a:buChar char="n"/>
            </a:pPr>
            <a:r>
              <a:rPr lang="en-US" dirty="0" smtClean="0"/>
              <a:t> Describe two lessons of the Holocaust you have taken away from </a:t>
            </a:r>
            <a:r>
              <a:rPr lang="en-US" dirty="0" smtClean="0"/>
              <a:t>that </a:t>
            </a:r>
            <a:r>
              <a:rPr lang="en-US" dirty="0" smtClean="0"/>
              <a:t>story</a:t>
            </a:r>
            <a:r>
              <a:rPr lang="en-US" dirty="0" smtClean="0"/>
              <a:t>.</a:t>
            </a:r>
          </a:p>
          <a:p>
            <a:r>
              <a:rPr lang="en-US" dirty="0" smtClean="0">
                <a:latin typeface="Wingdings" pitchFamily="2" charset="2"/>
              </a:rPr>
              <a:t>n</a:t>
            </a:r>
            <a:r>
              <a:rPr lang="en-US" dirty="0" smtClean="0"/>
              <a:t> Convey anything else you would like to express to Dina or share with her on </a:t>
            </a:r>
          </a:p>
          <a:p>
            <a:r>
              <a:rPr lang="en-US" dirty="0" smtClean="0"/>
              <a:t>    a personal level</a:t>
            </a:r>
          </a:p>
          <a:p>
            <a:endParaRPr lang="en-US" dirty="0" smtClean="0"/>
          </a:p>
          <a:p>
            <a:endParaRPr lang="en-US" dirty="0" smtClean="0"/>
          </a:p>
          <a:p>
            <a:endParaRPr lang="en-US" dirty="0"/>
          </a:p>
        </p:txBody>
      </p:sp>
    </p:spTree>
    <p:extLst>
      <p:ext uri="{BB962C8B-B14F-4D97-AF65-F5344CB8AC3E}">
        <p14:creationId xmlns:p14="http://schemas.microsoft.com/office/powerpoint/2010/main" val="449189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sp>
        <p:nvSpPr>
          <p:cNvPr id="7" name="Rectangle 6"/>
          <p:cNvSpPr/>
          <p:nvPr/>
        </p:nvSpPr>
        <p:spPr>
          <a:xfrm>
            <a:off x="1076546" y="344508"/>
            <a:ext cx="7188250"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i="1" cap="all" dirty="0" smtClean="0">
                <a:ln w="0"/>
                <a:solidFill>
                  <a:schemeClr val="tx2">
                    <a:lumMod val="40000"/>
                    <a:lumOff val="60000"/>
                  </a:schemeClr>
                </a:solidFill>
                <a:effectLst>
                  <a:reflection blurRad="12700" stA="50000" endPos="50000" dist="5000" dir="5400000" sy="-100000" rotWithShape="0"/>
                </a:effectLst>
              </a:rPr>
              <a:t>Blue </a:t>
            </a:r>
            <a:r>
              <a:rPr lang="en-US" sz="3200" b="1" i="1" cap="all" dirty="0" err="1" smtClean="0">
                <a:ln w="0"/>
                <a:solidFill>
                  <a:schemeClr val="tx2">
                    <a:lumMod val="40000"/>
                    <a:lumOff val="60000"/>
                  </a:schemeClr>
                </a:solidFill>
                <a:effectLst>
                  <a:reflection blurRad="12700" stA="50000" endPos="50000" dist="5000" dir="5400000" sy="-100000" rotWithShape="0"/>
                </a:effectLst>
              </a:rPr>
              <a:t>TaTTOO</a:t>
            </a:r>
            <a:r>
              <a:rPr lang="en-US" sz="3200" b="1" i="1" cap="all" dirty="0" smtClean="0">
                <a:ln w="0"/>
                <a:solidFill>
                  <a:schemeClr val="tx2">
                    <a:lumMod val="40000"/>
                    <a:lumOff val="60000"/>
                  </a:schemeClr>
                </a:solidFill>
                <a:effectLst>
                  <a:reflection blurRad="12700" stA="50000" endPos="50000" dist="5000" dir="5400000" sy="-100000" rotWithShape="0"/>
                </a:effectLst>
              </a:rPr>
              <a:t>: Dina’s Story, Joe’s </a:t>
            </a:r>
            <a:r>
              <a:rPr lang="en-US" sz="3200" b="1" cap="all" dirty="0" smtClean="0">
                <a:ln w="0"/>
                <a:solidFill>
                  <a:schemeClr val="tx2">
                    <a:lumMod val="40000"/>
                    <a:lumOff val="60000"/>
                  </a:schemeClr>
                </a:solidFill>
                <a:effectLst>
                  <a:reflection blurRad="12700" stA="50000" endPos="50000" dist="5000" dir="5400000" sy="-100000" rotWithShape="0"/>
                </a:effectLst>
              </a:rPr>
              <a:t>Song</a:t>
            </a:r>
          </a:p>
          <a:p>
            <a:pPr algn="ctr"/>
            <a:r>
              <a:rPr lang="en-US" sz="2400" b="1" cap="all" dirty="0" smtClean="0">
                <a:ln w="0"/>
                <a:solidFill>
                  <a:srgbClr val="FFC000"/>
                </a:solidFill>
                <a:effectLst>
                  <a:reflection blurRad="12700" stA="50000" endPos="50000" dist="5000" dir="5400000" sy="-100000" rotWithShape="0"/>
                </a:effectLst>
              </a:rPr>
              <a:t>This Concludes the Educational Unit</a:t>
            </a:r>
            <a:endParaRPr lang="en-US" sz="2400" b="1" cap="all" dirty="0">
              <a:ln w="0"/>
              <a:solidFill>
                <a:srgbClr val="FFC000"/>
              </a:solidFill>
              <a:effectLst>
                <a:reflection blurRad="12700" stA="50000" endPos="50000" dist="5000" dir="5400000" sy="-100000" rotWithShape="0"/>
              </a:effectLst>
            </a:endParaRPr>
          </a:p>
        </p:txBody>
      </p:sp>
      <p:sp>
        <p:nvSpPr>
          <p:cNvPr id="8" name="TextBox 7"/>
          <p:cNvSpPr txBox="1"/>
          <p:nvPr/>
        </p:nvSpPr>
        <p:spPr>
          <a:xfrm>
            <a:off x="1536946" y="1352551"/>
            <a:ext cx="6248400" cy="3323987"/>
          </a:xfrm>
          <a:prstGeom prst="rect">
            <a:avLst/>
          </a:prstGeom>
          <a:noFill/>
        </p:spPr>
        <p:txBody>
          <a:bodyPr wrap="square" rtlCol="0">
            <a:spAutoFit/>
          </a:bodyPr>
          <a:lstStyle/>
          <a:p>
            <a:endParaRPr lang="en-US" dirty="0" smtClean="0">
              <a:solidFill>
                <a:schemeClr val="tx2">
                  <a:lumMod val="20000"/>
                  <a:lumOff val="80000"/>
                </a:schemeClr>
              </a:solidFill>
            </a:endParaRPr>
          </a:p>
          <a:p>
            <a:endParaRPr lang="en-US" dirty="0">
              <a:solidFill>
                <a:schemeClr val="tx2">
                  <a:lumMod val="20000"/>
                  <a:lumOff val="80000"/>
                </a:schemeClr>
              </a:solidFill>
            </a:endParaRPr>
          </a:p>
          <a:p>
            <a:r>
              <a:rPr lang="en-US" dirty="0" smtClean="0">
                <a:solidFill>
                  <a:schemeClr val="tx2">
                    <a:lumMod val="20000"/>
                    <a:lumOff val="80000"/>
                  </a:schemeClr>
                </a:solidFill>
              </a:rPr>
              <a:t>This presentation has been provided to you by the </a:t>
            </a:r>
          </a:p>
          <a:p>
            <a:r>
              <a:rPr lang="en-US" dirty="0" smtClean="0">
                <a:solidFill>
                  <a:schemeClr val="tx2">
                    <a:lumMod val="20000"/>
                    <a:lumOff val="80000"/>
                  </a:schemeClr>
                </a:solidFill>
              </a:rPr>
              <a:t>Holocaust Resource Center of Buffalo, NY  </a:t>
            </a:r>
            <a:r>
              <a:rPr lang="en-US" dirty="0" smtClean="0">
                <a:solidFill>
                  <a:srgbClr val="FFFF00"/>
                </a:solidFill>
              </a:rPr>
              <a:t>www.hrcbuffalo.org</a:t>
            </a:r>
          </a:p>
          <a:p>
            <a:endParaRPr lang="en-US" dirty="0">
              <a:solidFill>
                <a:schemeClr val="tx2">
                  <a:lumMod val="20000"/>
                  <a:lumOff val="80000"/>
                </a:schemeClr>
              </a:solidFill>
            </a:endParaRPr>
          </a:p>
          <a:p>
            <a:r>
              <a:rPr lang="en-US" dirty="0" smtClean="0">
                <a:solidFill>
                  <a:schemeClr val="tx2">
                    <a:lumMod val="20000"/>
                    <a:lumOff val="80000"/>
                  </a:schemeClr>
                </a:solidFill>
              </a:rPr>
              <a:t>If you have any questions about this  presentation or would </a:t>
            </a:r>
          </a:p>
          <a:p>
            <a:r>
              <a:rPr lang="en-US" dirty="0" smtClean="0">
                <a:solidFill>
                  <a:schemeClr val="tx2">
                    <a:lumMod val="20000"/>
                    <a:lumOff val="80000"/>
                  </a:schemeClr>
                </a:solidFill>
              </a:rPr>
              <a:t>like to order the </a:t>
            </a:r>
            <a:r>
              <a:rPr lang="en-US" i="1" dirty="0" smtClean="0">
                <a:solidFill>
                  <a:srgbClr val="FFFF00"/>
                </a:solidFill>
              </a:rPr>
              <a:t>full length </a:t>
            </a:r>
            <a:r>
              <a:rPr lang="en-US" dirty="0" smtClean="0">
                <a:solidFill>
                  <a:schemeClr val="tx2">
                    <a:lumMod val="20000"/>
                    <a:lumOff val="80000"/>
                  </a:schemeClr>
                </a:solidFill>
              </a:rPr>
              <a:t>version of the film on </a:t>
            </a:r>
            <a:r>
              <a:rPr lang="en-US" i="1" dirty="0" smtClean="0">
                <a:solidFill>
                  <a:srgbClr val="FFFF00"/>
                </a:solidFill>
              </a:rPr>
              <a:t>DVD</a:t>
            </a:r>
            <a:r>
              <a:rPr lang="en-US" dirty="0" smtClean="0">
                <a:solidFill>
                  <a:srgbClr val="FFFF00"/>
                </a:solidFill>
              </a:rPr>
              <a:t>,</a:t>
            </a:r>
            <a:r>
              <a:rPr lang="en-US" dirty="0" smtClean="0">
                <a:solidFill>
                  <a:schemeClr val="tx2">
                    <a:lumMod val="20000"/>
                    <a:lumOff val="80000"/>
                  </a:schemeClr>
                </a:solidFill>
              </a:rPr>
              <a:t> </a:t>
            </a:r>
          </a:p>
          <a:p>
            <a:r>
              <a:rPr lang="en-US" dirty="0" smtClean="0">
                <a:solidFill>
                  <a:schemeClr val="tx2">
                    <a:lumMod val="20000"/>
                    <a:lumOff val="80000"/>
                  </a:schemeClr>
                </a:solidFill>
              </a:rPr>
              <a:t>please contact the film producers, </a:t>
            </a:r>
            <a:r>
              <a:rPr lang="en-US" dirty="0" err="1" smtClean="0">
                <a:solidFill>
                  <a:srgbClr val="FFFF00"/>
                </a:solidFill>
              </a:rPr>
              <a:t>bluetattoofilm</a:t>
            </a:r>
            <a:r>
              <a:rPr lang="en-US" dirty="0" smtClean="0">
                <a:solidFill>
                  <a:srgbClr val="FFFF00"/>
                </a:solidFill>
              </a:rPr>
              <a:t> @gmail.com</a:t>
            </a:r>
          </a:p>
          <a:p>
            <a:endParaRPr lang="en-US" dirty="0">
              <a:solidFill>
                <a:schemeClr val="tx2">
                  <a:lumMod val="20000"/>
                  <a:lumOff val="80000"/>
                </a:schemeClr>
              </a:solidFill>
            </a:endParaRPr>
          </a:p>
          <a:p>
            <a:pPr algn="ctr"/>
            <a:r>
              <a:rPr lang="en-US" sz="1600" b="1" i="1" dirty="0" smtClean="0">
                <a:solidFill>
                  <a:schemeClr val="bg1"/>
                </a:solidFill>
              </a:rPr>
              <a:t>Thank you to those individuals who graciously appeared in </a:t>
            </a:r>
          </a:p>
          <a:p>
            <a:pPr algn="ctr"/>
            <a:r>
              <a:rPr lang="en-US" sz="1600" b="1" i="1" dirty="0" smtClean="0">
                <a:solidFill>
                  <a:schemeClr val="bg1"/>
                </a:solidFill>
              </a:rPr>
              <a:t>the film, and to students and teachers for understanding </a:t>
            </a:r>
          </a:p>
          <a:p>
            <a:pPr algn="ctr"/>
            <a:r>
              <a:rPr lang="en-US" sz="1600" b="1" i="1" dirty="0" smtClean="0">
                <a:solidFill>
                  <a:schemeClr val="bg1"/>
                </a:solidFill>
              </a:rPr>
              <a:t>the need to remember and learn from history</a:t>
            </a:r>
            <a:r>
              <a:rPr lang="en-US" sz="1600" i="1" dirty="0" smtClean="0">
                <a:solidFill>
                  <a:schemeClr val="bg1"/>
                </a:solidFill>
              </a:rPr>
              <a:t>.</a:t>
            </a:r>
            <a:endParaRPr lang="en-US" sz="1600" i="1" dirty="0">
              <a:solidFill>
                <a:schemeClr val="bg1"/>
              </a:solidFill>
            </a:endParaRPr>
          </a:p>
        </p:txBody>
      </p:sp>
    </p:spTree>
    <p:extLst>
      <p:ext uri="{BB962C8B-B14F-4D97-AF65-F5344CB8AC3E}">
        <p14:creationId xmlns:p14="http://schemas.microsoft.com/office/powerpoint/2010/main" val="18015426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Rectangle 10"/>
          <p:cNvSpPr/>
          <p:nvPr/>
        </p:nvSpPr>
        <p:spPr>
          <a:xfrm>
            <a:off x="1295401" y="1869072"/>
            <a:ext cx="406297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BLUE TATTOO</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1151669" y="2038351"/>
            <a:ext cx="6840663" cy="584775"/>
          </a:xfrm>
          <a:prstGeom prst="rect">
            <a:avLst/>
          </a:prstGeom>
          <a:noFill/>
        </p:spPr>
        <p:txBody>
          <a:bodyPr wrap="square" rtlCol="0">
            <a:spAutoFit/>
          </a:bodyPr>
          <a:lstStyle/>
          <a:p>
            <a:r>
              <a:rPr lang="en-US" sz="3200" dirty="0" smtClean="0">
                <a:solidFill>
                  <a:schemeClr val="tx2">
                    <a:lumMod val="20000"/>
                    <a:lumOff val="80000"/>
                  </a:schemeClr>
                </a:solidFill>
                <a:latin typeface="Century Gothic" pitchFamily="34" charset="0"/>
              </a:rPr>
              <a:t>        </a:t>
            </a:r>
            <a:endParaRPr lang="en-US" sz="3200" dirty="0">
              <a:solidFill>
                <a:schemeClr val="tx2">
                  <a:lumMod val="20000"/>
                  <a:lumOff val="80000"/>
                </a:schemeClr>
              </a:solidFill>
              <a:latin typeface="Century Gothic" pitchFamily="34" charset="0"/>
            </a:endParaRPr>
          </a:p>
        </p:txBody>
      </p:sp>
      <p:sp>
        <p:nvSpPr>
          <p:cNvPr id="3" name="TextBox 2"/>
          <p:cNvSpPr txBox="1"/>
          <p:nvPr/>
        </p:nvSpPr>
        <p:spPr>
          <a:xfrm>
            <a:off x="1880982" y="2792403"/>
            <a:ext cx="5638800" cy="1200329"/>
          </a:xfrm>
          <a:prstGeom prst="rect">
            <a:avLst/>
          </a:prstGeom>
          <a:noFill/>
        </p:spPr>
        <p:txBody>
          <a:bodyPr wrap="square" rtlCol="0">
            <a:spAutoFit/>
          </a:bodyPr>
          <a:lstStyle/>
          <a:p>
            <a:r>
              <a:rPr lang="en-US" sz="3600" dirty="0" smtClean="0">
                <a:solidFill>
                  <a:schemeClr val="tx2">
                    <a:lumMod val="20000"/>
                    <a:lumOff val="80000"/>
                  </a:schemeClr>
                </a:solidFill>
                <a:latin typeface="Century Gothic" pitchFamily="34" charset="0"/>
              </a:rPr>
              <a:t>      Dina’s Story</a:t>
            </a:r>
          </a:p>
          <a:p>
            <a:r>
              <a:rPr lang="en-US" sz="3600" dirty="0" smtClean="0">
                <a:solidFill>
                  <a:schemeClr val="tx2">
                    <a:lumMod val="20000"/>
                    <a:lumOff val="80000"/>
                  </a:schemeClr>
                </a:solidFill>
                <a:latin typeface="Century Gothic" pitchFamily="34" charset="0"/>
              </a:rPr>
              <a:t>                Joe’s Song </a:t>
            </a:r>
            <a:endParaRPr lang="en-US" sz="3600" dirty="0">
              <a:solidFill>
                <a:schemeClr val="tx2">
                  <a:lumMod val="20000"/>
                  <a:lumOff val="80000"/>
                </a:schemeClr>
              </a:solidFill>
              <a:latin typeface="Century Gothic" pitchFamily="34" charset="0"/>
            </a:endParaRPr>
          </a:p>
        </p:txBody>
      </p:sp>
    </p:spTree>
    <p:extLst>
      <p:ext uri="{BB962C8B-B14F-4D97-AF65-F5344CB8AC3E}">
        <p14:creationId xmlns:p14="http://schemas.microsoft.com/office/powerpoint/2010/main" val="1006925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62550"/>
          </a:xfrm>
          <a:prstGeom prst="rect">
            <a:avLst/>
          </a:prstGeom>
        </p:spPr>
      </p:pic>
      <p:sp>
        <p:nvSpPr>
          <p:cNvPr id="2" name="TextBox 1"/>
          <p:cNvSpPr txBox="1"/>
          <p:nvPr/>
        </p:nvSpPr>
        <p:spPr>
          <a:xfrm>
            <a:off x="1388939" y="2114550"/>
            <a:ext cx="6535863" cy="2308324"/>
          </a:xfrm>
          <a:prstGeom prst="rect">
            <a:avLst/>
          </a:prstGeom>
          <a:noFill/>
        </p:spPr>
        <p:txBody>
          <a:bodyPr wrap="square" rtlCol="0">
            <a:spAutoFit/>
          </a:bodyPr>
          <a:lstStyle/>
          <a:p>
            <a:pPr algn="ctr"/>
            <a:r>
              <a:rPr lang="en-US" b="1" dirty="0" smtClean="0">
                <a:solidFill>
                  <a:schemeClr val="bg1"/>
                </a:solidFill>
                <a:latin typeface="Century Gothic" pitchFamily="34" charset="0"/>
              </a:rPr>
              <a:t>The Holocaust most commonly refers to the</a:t>
            </a:r>
          </a:p>
          <a:p>
            <a:pPr algn="ctr"/>
            <a:r>
              <a:rPr lang="en-US" b="1" dirty="0" smtClean="0">
                <a:solidFill>
                  <a:schemeClr val="bg1"/>
                </a:solidFill>
                <a:latin typeface="Century Gothic" pitchFamily="34" charset="0"/>
              </a:rPr>
              <a:t>attempted extermination of the Jewish People of </a:t>
            </a:r>
          </a:p>
          <a:p>
            <a:pPr algn="ctr"/>
            <a:r>
              <a:rPr lang="en-US" b="1" dirty="0" smtClean="0">
                <a:solidFill>
                  <a:schemeClr val="bg1"/>
                </a:solidFill>
                <a:latin typeface="Century Gothic" pitchFamily="34" charset="0"/>
              </a:rPr>
              <a:t>Eastern Europe, primarily  between 1941-1945, as envisioned and perpetrated by Adolf Hitler, founder </a:t>
            </a:r>
          </a:p>
          <a:p>
            <a:pPr algn="ctr"/>
            <a:r>
              <a:rPr lang="en-US" b="1" dirty="0" smtClean="0">
                <a:solidFill>
                  <a:schemeClr val="bg1"/>
                </a:solidFill>
                <a:latin typeface="Century Gothic" pitchFamily="34" charset="0"/>
              </a:rPr>
              <a:t>and leader of Germany’s Nazi Party.  </a:t>
            </a:r>
          </a:p>
          <a:p>
            <a:pPr algn="ctr"/>
            <a:endParaRPr lang="en-US" b="1" dirty="0">
              <a:solidFill>
                <a:schemeClr val="bg1"/>
              </a:solidFill>
              <a:latin typeface="Century Gothic" pitchFamily="34" charset="0"/>
            </a:endParaRPr>
          </a:p>
          <a:p>
            <a:pPr algn="ctr"/>
            <a:r>
              <a:rPr lang="en-US" b="1" dirty="0" smtClean="0">
                <a:solidFill>
                  <a:schemeClr val="bg1"/>
                </a:solidFill>
                <a:latin typeface="Century Gothic" pitchFamily="34" charset="0"/>
              </a:rPr>
              <a:t>Others killed during this period included </a:t>
            </a:r>
          </a:p>
          <a:p>
            <a:pPr algn="ctr"/>
            <a:r>
              <a:rPr lang="en-US" b="1" dirty="0" smtClean="0">
                <a:solidFill>
                  <a:schemeClr val="bg1"/>
                </a:solidFill>
                <a:latin typeface="Century Gothic" pitchFamily="34" charset="0"/>
              </a:rPr>
              <a:t>Poles and Roma (Gypsies).</a:t>
            </a:r>
          </a:p>
        </p:txBody>
      </p:sp>
    </p:spTree>
    <p:extLst>
      <p:ext uri="{BB962C8B-B14F-4D97-AF65-F5344CB8AC3E}">
        <p14:creationId xmlns:p14="http://schemas.microsoft.com/office/powerpoint/2010/main" val="449891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p:cNvSpPr txBox="1"/>
          <p:nvPr/>
        </p:nvSpPr>
        <p:spPr>
          <a:xfrm>
            <a:off x="1388939" y="3409950"/>
            <a:ext cx="6535863" cy="923330"/>
          </a:xfrm>
          <a:prstGeom prst="rect">
            <a:avLst/>
          </a:prstGeom>
          <a:noFill/>
        </p:spPr>
        <p:txBody>
          <a:bodyPr wrap="square" rtlCol="0">
            <a:spAutoFit/>
          </a:bodyPr>
          <a:lstStyle/>
          <a:p>
            <a:pPr algn="ctr"/>
            <a:r>
              <a:rPr lang="en-US" b="1" dirty="0" smtClean="0">
                <a:solidFill>
                  <a:schemeClr val="bg1"/>
                </a:solidFill>
                <a:latin typeface="Century Gothic" pitchFamily="34" charset="0"/>
              </a:rPr>
              <a:t>Families were rounded up, separated and sent to concentration camps where they were either gassed to death, died from starvation or forced into hard labor.  </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 y="484188"/>
            <a:ext cx="3622548" cy="2664863"/>
          </a:xfrm>
          <a:prstGeom prst="rect">
            <a:avLst/>
          </a:prstGeom>
          <a:ln w="28575">
            <a:solidFill>
              <a:schemeClr val="tx2">
                <a:lumMod val="40000"/>
                <a:lumOff val="60000"/>
              </a:schemeClr>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49827" y="438151"/>
            <a:ext cx="32797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201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p:cNvSpPr txBox="1"/>
          <p:nvPr/>
        </p:nvSpPr>
        <p:spPr>
          <a:xfrm>
            <a:off x="1447800" y="3181350"/>
            <a:ext cx="6535863" cy="1323439"/>
          </a:xfrm>
          <a:prstGeom prst="rect">
            <a:avLst/>
          </a:prstGeom>
          <a:noFill/>
        </p:spPr>
        <p:txBody>
          <a:bodyPr wrap="square" rtlCol="0">
            <a:spAutoFit/>
          </a:bodyPr>
          <a:lstStyle/>
          <a:p>
            <a:pPr algn="ctr"/>
            <a:endParaRPr lang="en-US" b="1" dirty="0" smtClean="0">
              <a:solidFill>
                <a:schemeClr val="bg1"/>
              </a:solidFill>
              <a:latin typeface="Century Gothic" pitchFamily="34" charset="0"/>
            </a:endParaRPr>
          </a:p>
          <a:p>
            <a:pPr algn="ctr"/>
            <a:endParaRPr lang="en-US" sz="800" b="1" dirty="0" smtClean="0">
              <a:solidFill>
                <a:schemeClr val="bg1"/>
              </a:solidFill>
              <a:latin typeface="Century Gothic" pitchFamily="34" charset="0"/>
            </a:endParaRPr>
          </a:p>
          <a:p>
            <a:pPr algn="ctr"/>
            <a:r>
              <a:rPr lang="en-US" b="1" dirty="0">
                <a:solidFill>
                  <a:schemeClr val="bg1"/>
                </a:solidFill>
                <a:latin typeface="Century Gothic" pitchFamily="34" charset="0"/>
              </a:rPr>
              <a:t> </a:t>
            </a:r>
            <a:r>
              <a:rPr lang="en-US" b="1" dirty="0" smtClean="0">
                <a:solidFill>
                  <a:schemeClr val="bg1"/>
                </a:solidFill>
                <a:latin typeface="Century Gothic" pitchFamily="34" charset="0"/>
              </a:rPr>
              <a:t>By </a:t>
            </a:r>
            <a:r>
              <a:rPr lang="en-US" b="1" dirty="0" smtClean="0">
                <a:solidFill>
                  <a:schemeClr val="bg1"/>
                </a:solidFill>
                <a:latin typeface="Century Gothic" pitchFamily="34" charset="0"/>
              </a:rPr>
              <a:t>the time Germany was defeated by </a:t>
            </a:r>
          </a:p>
          <a:p>
            <a:pPr algn="ctr"/>
            <a:r>
              <a:rPr lang="en-US" b="1" dirty="0" smtClean="0">
                <a:solidFill>
                  <a:schemeClr val="bg1"/>
                </a:solidFill>
                <a:latin typeface="Century Gothic" pitchFamily="34" charset="0"/>
              </a:rPr>
              <a:t>the allies in WWII, six million Jewish men women </a:t>
            </a:r>
          </a:p>
          <a:p>
            <a:pPr algn="ctr"/>
            <a:r>
              <a:rPr lang="en-US" b="1" dirty="0" smtClean="0">
                <a:solidFill>
                  <a:schemeClr val="bg1"/>
                </a:solidFill>
                <a:latin typeface="Century Gothic" pitchFamily="34" charset="0"/>
              </a:rPr>
              <a:t>and children had </a:t>
            </a:r>
            <a:r>
              <a:rPr lang="en-US" b="1" dirty="0" smtClean="0">
                <a:solidFill>
                  <a:schemeClr val="bg1"/>
                </a:solidFill>
                <a:latin typeface="Century Gothic" pitchFamily="34" charset="0"/>
              </a:rPr>
              <a:t>been murdered.</a:t>
            </a:r>
            <a:endParaRPr lang="en-US" b="1" dirty="0" smtClean="0">
              <a:solidFill>
                <a:schemeClr val="bg1"/>
              </a:solidFill>
              <a:latin typeface="Century Gothic"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819400" y="361950"/>
            <a:ext cx="3581400" cy="2605922"/>
          </a:xfrm>
          <a:prstGeom prst="rect">
            <a:avLst/>
          </a:prstGeom>
          <a:ln w="38100">
            <a:solidFill>
              <a:schemeClr val="tx2">
                <a:lumMod val="40000"/>
                <a:lumOff val="60000"/>
              </a:schemeClr>
            </a:solidFill>
          </a:ln>
        </p:spPr>
      </p:pic>
    </p:spTree>
    <p:extLst>
      <p:ext uri="{BB962C8B-B14F-4D97-AF65-F5344CB8AC3E}">
        <p14:creationId xmlns:p14="http://schemas.microsoft.com/office/powerpoint/2010/main" val="8249681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p:cNvSpPr txBox="1"/>
          <p:nvPr/>
        </p:nvSpPr>
        <p:spPr>
          <a:xfrm>
            <a:off x="1369887" y="1279090"/>
            <a:ext cx="6535863" cy="2585323"/>
          </a:xfrm>
          <a:prstGeom prst="rect">
            <a:avLst/>
          </a:prstGeom>
          <a:noFill/>
        </p:spPr>
        <p:txBody>
          <a:bodyPr wrap="square" rtlCol="0">
            <a:spAutoFit/>
          </a:bodyPr>
          <a:lstStyle/>
          <a:p>
            <a:pPr algn="ctr"/>
            <a:r>
              <a:rPr lang="en-US" b="1" dirty="0" smtClean="0">
                <a:solidFill>
                  <a:schemeClr val="bg1"/>
                </a:solidFill>
                <a:latin typeface="Century Gothic" pitchFamily="34" charset="0"/>
              </a:rPr>
              <a:t>Many of those who survived emigrated to </a:t>
            </a:r>
          </a:p>
          <a:p>
            <a:pPr algn="ctr"/>
            <a:r>
              <a:rPr lang="en-US" b="1" dirty="0" smtClean="0">
                <a:solidFill>
                  <a:schemeClr val="bg1"/>
                </a:solidFill>
                <a:latin typeface="Century Gothic" pitchFamily="34" charset="0"/>
              </a:rPr>
              <a:t>countries such as America where they were able </a:t>
            </a:r>
          </a:p>
          <a:p>
            <a:pPr algn="ctr"/>
            <a:r>
              <a:rPr lang="en-US" b="1" dirty="0" smtClean="0">
                <a:solidFill>
                  <a:schemeClr val="bg1"/>
                </a:solidFill>
                <a:latin typeface="Century Gothic" pitchFamily="34" charset="0"/>
              </a:rPr>
              <a:t>to make new lives for themselves.</a:t>
            </a:r>
          </a:p>
          <a:p>
            <a:pPr algn="ctr"/>
            <a:endParaRPr lang="en-US" b="1" dirty="0">
              <a:solidFill>
                <a:schemeClr val="bg1"/>
              </a:solidFill>
              <a:latin typeface="Century Gothic" pitchFamily="34" charset="0"/>
            </a:endParaRPr>
          </a:p>
          <a:p>
            <a:pPr algn="ctr"/>
            <a:r>
              <a:rPr lang="en-US" b="1" dirty="0" smtClean="0">
                <a:solidFill>
                  <a:schemeClr val="bg1"/>
                </a:solidFill>
                <a:latin typeface="Century Gothic" pitchFamily="34" charset="0"/>
              </a:rPr>
              <a:t>As difficult as it was for them to relive their nightmares, many survivors knew they had to tell their stories,</a:t>
            </a:r>
          </a:p>
          <a:p>
            <a:pPr algn="ctr"/>
            <a:r>
              <a:rPr lang="en-US" b="1" dirty="0">
                <a:solidFill>
                  <a:schemeClr val="bg1"/>
                </a:solidFill>
                <a:latin typeface="Century Gothic" pitchFamily="34" charset="0"/>
              </a:rPr>
              <a:t>s</a:t>
            </a:r>
            <a:r>
              <a:rPr lang="en-US" b="1" dirty="0" smtClean="0">
                <a:solidFill>
                  <a:schemeClr val="bg1"/>
                </a:solidFill>
                <a:latin typeface="Century Gothic" pitchFamily="34" charset="0"/>
              </a:rPr>
              <a:t>o the world would learn and never forget.</a:t>
            </a:r>
          </a:p>
          <a:p>
            <a:pPr algn="ctr"/>
            <a:endParaRPr lang="en-US" b="1" dirty="0">
              <a:solidFill>
                <a:schemeClr val="bg1"/>
              </a:solidFill>
              <a:latin typeface="Century Gothic" pitchFamily="34" charset="0"/>
            </a:endParaRPr>
          </a:p>
          <a:p>
            <a:pPr algn="ctr"/>
            <a:endParaRPr lang="en-US" b="1" dirty="0" smtClean="0">
              <a:solidFill>
                <a:schemeClr val="bg1"/>
              </a:solidFill>
              <a:latin typeface="Century Gothic" pitchFamily="34" charset="0"/>
            </a:endParaRPr>
          </a:p>
        </p:txBody>
      </p:sp>
    </p:spTree>
    <p:extLst>
      <p:ext uri="{BB962C8B-B14F-4D97-AF65-F5344CB8AC3E}">
        <p14:creationId xmlns:p14="http://schemas.microsoft.com/office/powerpoint/2010/main" val="9407908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sp>
        <p:nvSpPr>
          <p:cNvPr id="5" name="TextBox 4"/>
          <p:cNvSpPr txBox="1"/>
          <p:nvPr/>
        </p:nvSpPr>
        <p:spPr>
          <a:xfrm>
            <a:off x="4267200" y="1276351"/>
            <a:ext cx="4191000" cy="2031325"/>
          </a:xfrm>
          <a:prstGeom prst="rect">
            <a:avLst/>
          </a:prstGeom>
          <a:noFill/>
        </p:spPr>
        <p:txBody>
          <a:bodyPr wrap="square" rtlCol="0">
            <a:spAutoFit/>
          </a:bodyPr>
          <a:lstStyle/>
          <a:p>
            <a:pPr algn="ctr"/>
            <a:r>
              <a:rPr lang="en-US" sz="2200" dirty="0" smtClean="0">
                <a:solidFill>
                  <a:schemeClr val="bg1">
                    <a:lumMod val="95000"/>
                  </a:schemeClr>
                </a:solidFill>
              </a:rPr>
              <a:t>Dina Rosenberg Jacobson </a:t>
            </a:r>
          </a:p>
          <a:p>
            <a:pPr algn="ctr"/>
            <a:r>
              <a:rPr lang="en-US" sz="2200" dirty="0" smtClean="0">
                <a:solidFill>
                  <a:schemeClr val="bg1">
                    <a:lumMod val="95000"/>
                  </a:schemeClr>
                </a:solidFill>
              </a:rPr>
              <a:t>of Elmira NY was one such </a:t>
            </a:r>
          </a:p>
          <a:p>
            <a:pPr algn="ctr"/>
            <a:r>
              <a:rPr lang="en-US" sz="2200" dirty="0" smtClean="0">
                <a:solidFill>
                  <a:schemeClr val="bg1">
                    <a:lumMod val="95000"/>
                  </a:schemeClr>
                </a:solidFill>
              </a:rPr>
              <a:t>survivor. </a:t>
            </a:r>
            <a:r>
              <a:rPr lang="en-US" sz="2000" dirty="0" smtClean="0">
                <a:solidFill>
                  <a:schemeClr val="bg1">
                    <a:lumMod val="95000"/>
                  </a:schemeClr>
                </a:solidFill>
              </a:rPr>
              <a:t>As a teenager in Poland, </a:t>
            </a:r>
          </a:p>
          <a:p>
            <a:pPr algn="ctr"/>
            <a:r>
              <a:rPr lang="en-US" sz="2000" dirty="0" smtClean="0">
                <a:solidFill>
                  <a:schemeClr val="bg1">
                    <a:lumMod val="95000"/>
                  </a:schemeClr>
                </a:solidFill>
              </a:rPr>
              <a:t>she was sent to Auschwitz, the </a:t>
            </a:r>
          </a:p>
          <a:p>
            <a:pPr algn="ctr"/>
            <a:r>
              <a:rPr lang="en-US" sz="2000" dirty="0" smtClean="0">
                <a:solidFill>
                  <a:schemeClr val="bg1">
                    <a:lumMod val="95000"/>
                  </a:schemeClr>
                </a:solidFill>
              </a:rPr>
              <a:t>most brutal of the death camps…</a:t>
            </a:r>
          </a:p>
          <a:p>
            <a:pPr algn="ctr"/>
            <a:endParaRPr lang="en-US" sz="2000" dirty="0">
              <a:solidFill>
                <a:schemeClr val="bg1">
                  <a:lumMod val="95000"/>
                </a:schemeClr>
              </a:solidFill>
            </a:endParaRPr>
          </a:p>
        </p:txBody>
      </p:sp>
    </p:spTree>
    <p:extLst>
      <p:ext uri="{BB962C8B-B14F-4D97-AF65-F5344CB8AC3E}">
        <p14:creationId xmlns:p14="http://schemas.microsoft.com/office/powerpoint/2010/main" val="1469189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050"/>
            <a:ext cx="9144000" cy="516255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327" y="742951"/>
            <a:ext cx="2886075" cy="3427214"/>
          </a:xfrm>
          <a:prstGeom prst="rect">
            <a:avLst/>
          </a:prstGeom>
          <a:ln w="12700">
            <a:solidFill>
              <a:schemeClr val="bg1"/>
            </a:solidFill>
          </a:ln>
        </p:spPr>
      </p:pic>
      <p:sp>
        <p:nvSpPr>
          <p:cNvPr id="5" name="TextBox 4"/>
          <p:cNvSpPr txBox="1"/>
          <p:nvPr/>
        </p:nvSpPr>
        <p:spPr>
          <a:xfrm>
            <a:off x="4267200" y="1276350"/>
            <a:ext cx="4191000" cy="2339102"/>
          </a:xfrm>
          <a:prstGeom prst="rect">
            <a:avLst/>
          </a:prstGeom>
          <a:noFill/>
        </p:spPr>
        <p:txBody>
          <a:bodyPr wrap="square" rtlCol="0">
            <a:spAutoFit/>
          </a:bodyPr>
          <a:lstStyle/>
          <a:p>
            <a:pPr algn="ctr"/>
            <a:r>
              <a:rPr lang="en-US" sz="2200" dirty="0" smtClean="0">
                <a:solidFill>
                  <a:schemeClr val="tx1">
                    <a:lumMod val="65000"/>
                    <a:lumOff val="35000"/>
                  </a:schemeClr>
                </a:solidFill>
              </a:rPr>
              <a:t>Dina Rosenberg Jacobson </a:t>
            </a:r>
          </a:p>
          <a:p>
            <a:pPr algn="ctr"/>
            <a:r>
              <a:rPr lang="en-US" sz="2200" dirty="0" smtClean="0">
                <a:solidFill>
                  <a:schemeClr val="tx1">
                    <a:lumMod val="65000"/>
                    <a:lumOff val="35000"/>
                  </a:schemeClr>
                </a:solidFill>
              </a:rPr>
              <a:t>of Elmira NY was one such </a:t>
            </a:r>
          </a:p>
          <a:p>
            <a:pPr algn="ctr"/>
            <a:r>
              <a:rPr lang="en-US" sz="2200" dirty="0" smtClean="0">
                <a:solidFill>
                  <a:schemeClr val="tx1">
                    <a:lumMod val="65000"/>
                    <a:lumOff val="35000"/>
                  </a:schemeClr>
                </a:solidFill>
              </a:rPr>
              <a:t>survivor. </a:t>
            </a:r>
            <a:r>
              <a:rPr lang="en-US" sz="2000" dirty="0" smtClean="0">
                <a:solidFill>
                  <a:schemeClr val="tx1">
                    <a:lumMod val="65000"/>
                    <a:lumOff val="35000"/>
                  </a:schemeClr>
                </a:solidFill>
              </a:rPr>
              <a:t>As a teenager in Poland, </a:t>
            </a:r>
          </a:p>
          <a:p>
            <a:pPr algn="ctr"/>
            <a:r>
              <a:rPr lang="en-US" sz="2000" dirty="0" smtClean="0">
                <a:solidFill>
                  <a:schemeClr val="tx1">
                    <a:lumMod val="65000"/>
                    <a:lumOff val="35000"/>
                  </a:schemeClr>
                </a:solidFill>
              </a:rPr>
              <a:t>she was sent to Auschwitz, the </a:t>
            </a:r>
          </a:p>
          <a:p>
            <a:pPr algn="ctr"/>
            <a:r>
              <a:rPr lang="en-US" sz="2000" dirty="0" smtClean="0">
                <a:solidFill>
                  <a:schemeClr val="tx1">
                    <a:lumMod val="65000"/>
                    <a:lumOff val="35000"/>
                  </a:schemeClr>
                </a:solidFill>
              </a:rPr>
              <a:t>most brutal of the death camps…</a:t>
            </a:r>
          </a:p>
          <a:p>
            <a:pPr algn="ctr"/>
            <a:endParaRPr lang="en-US" sz="2000" dirty="0">
              <a:solidFill>
                <a:schemeClr val="bg1">
                  <a:lumMod val="65000"/>
                </a:schemeClr>
              </a:solidFill>
            </a:endParaRPr>
          </a:p>
          <a:p>
            <a:pPr algn="ctr"/>
            <a:r>
              <a:rPr lang="en-US" sz="2000" b="1" i="1" dirty="0" smtClean="0">
                <a:solidFill>
                  <a:schemeClr val="tx2">
                    <a:lumMod val="40000"/>
                    <a:lumOff val="60000"/>
                  </a:schemeClr>
                </a:solidFill>
              </a:rPr>
              <a:t>…simply because she was Jewish.</a:t>
            </a:r>
          </a:p>
        </p:txBody>
      </p:sp>
    </p:spTree>
    <p:extLst>
      <p:ext uri="{BB962C8B-B14F-4D97-AF65-F5344CB8AC3E}">
        <p14:creationId xmlns:p14="http://schemas.microsoft.com/office/powerpoint/2010/main" val="29492986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3D3094A1221498B401484B8CC55EE" ma:contentTypeVersion="13" ma:contentTypeDescription="Create a new document." ma:contentTypeScope="" ma:versionID="9741ec962325397f119c570ff927475c">
  <xsd:schema xmlns:xsd="http://www.w3.org/2001/XMLSchema" xmlns:xs="http://www.w3.org/2001/XMLSchema" xmlns:p="http://schemas.microsoft.com/office/2006/metadata/properties" xmlns:ns2="bfa816e3-3911-4a50-8a62-a8f77b850ca6" xmlns:ns3="69fba854-cd5f-459d-8c08-b53775ab4698" targetNamespace="http://schemas.microsoft.com/office/2006/metadata/properties" ma:root="true" ma:fieldsID="5e5ea4a036b549dea43833f9aa82c40e" ns2:_="" ns3:_="">
    <xsd:import namespace="bfa816e3-3911-4a50-8a62-a8f77b850ca6"/>
    <xsd:import namespace="69fba854-cd5f-459d-8c08-b53775ab469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816e3-3911-4a50-8a62-a8f77b850c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2bd9209-7216-45c1-b6fc-849ba14cf1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fba854-cd5f-459d-8c08-b53775ab46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b993ac-7109-440e-bda8-bb20db8a38e4}" ma:internalName="TaxCatchAll" ma:showField="CatchAllData" ma:web="69fba854-cd5f-459d-8c08-b53775ab469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fba854-cd5f-459d-8c08-b53775ab4698" xsi:nil="true"/>
    <lcf76f155ced4ddcb4097134ff3c332f xmlns="bfa816e3-3911-4a50-8a62-a8f77b850ca6">
      <Terms xmlns="http://schemas.microsoft.com/office/infopath/2007/PartnerControls"/>
    </lcf76f155ced4ddcb4097134ff3c332f>
    <SharedWithUsers xmlns="69fba854-cd5f-459d-8c08-b53775ab4698">
      <UserInfo>
        <DisplayName/>
        <AccountId xsi:nil="true"/>
        <AccountType/>
      </UserInfo>
    </SharedWithUsers>
    <MediaLengthInSeconds xmlns="bfa816e3-3911-4a50-8a62-a8f77b850ca6" xsi:nil="true"/>
  </documentManagement>
</p:properties>
</file>

<file path=customXml/itemProps1.xml><?xml version="1.0" encoding="utf-8"?>
<ds:datastoreItem xmlns:ds="http://schemas.openxmlformats.org/officeDocument/2006/customXml" ds:itemID="{BF329A4D-B021-4C3C-9BA5-3CD122F5DB17}"/>
</file>

<file path=customXml/itemProps2.xml><?xml version="1.0" encoding="utf-8"?>
<ds:datastoreItem xmlns:ds="http://schemas.openxmlformats.org/officeDocument/2006/customXml" ds:itemID="{431FC715-5AB7-4234-B4F3-CC90B9B0E55D}"/>
</file>

<file path=customXml/itemProps3.xml><?xml version="1.0" encoding="utf-8"?>
<ds:datastoreItem xmlns:ds="http://schemas.openxmlformats.org/officeDocument/2006/customXml" ds:itemID="{5677D99B-5D12-4498-BBBB-AE400D149628}"/>
</file>

<file path=docProps/app.xml><?xml version="1.0" encoding="utf-8"?>
<Properties xmlns="http://schemas.openxmlformats.org/officeDocument/2006/extended-properties" xmlns:vt="http://schemas.openxmlformats.org/officeDocument/2006/docPropsVTypes">
  <Template>Apex</Template>
  <TotalTime>2313</TotalTime>
  <Words>1101</Words>
  <Application>Microsoft Office PowerPoint</Application>
  <PresentationFormat>On-screen Show (16:9)</PresentationFormat>
  <Paragraphs>174</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Berlin Sans FB Demi</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admin</cp:lastModifiedBy>
  <cp:revision>151</cp:revision>
  <dcterms:created xsi:type="dcterms:W3CDTF">2016-09-15T02:23:05Z</dcterms:created>
  <dcterms:modified xsi:type="dcterms:W3CDTF">2017-05-30T15:33:49Z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0x0101009643D3094A1221498B401484B8CC55EE</vt:lpwstr>
  </property>
  <property fmtid="{D5CDD505-2E9C-101B-9397-08002B2CF9AE}" pid="3" name="Order">
    <vt:r8>1515100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